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9" r:id="rId3"/>
    <p:sldMasterId id="2147483723" r:id="rId4"/>
    <p:sldMasterId id="2147483741" r:id="rId5"/>
    <p:sldMasterId id="2147483770" r:id="rId6"/>
    <p:sldMasterId id="2147483793" r:id="rId7"/>
    <p:sldMasterId id="2147483801" r:id="rId8"/>
    <p:sldMasterId id="2147483812" r:id="rId9"/>
    <p:sldMasterId id="2147483824" r:id="rId10"/>
    <p:sldMasterId id="2147483847" r:id="rId11"/>
    <p:sldMasterId id="2147483858" r:id="rId12"/>
    <p:sldMasterId id="2147483883" r:id="rId13"/>
    <p:sldMasterId id="2147483917" r:id="rId14"/>
  </p:sldMasterIdLst>
  <p:notesMasterIdLst>
    <p:notesMasterId r:id="rId62"/>
  </p:notesMasterIdLst>
  <p:sldIdLst>
    <p:sldId id="256" r:id="rId15"/>
    <p:sldId id="257" r:id="rId16"/>
    <p:sldId id="366" r:id="rId17"/>
    <p:sldId id="265" r:id="rId18"/>
    <p:sldId id="342" r:id="rId19"/>
    <p:sldId id="338" r:id="rId20"/>
    <p:sldId id="339" r:id="rId21"/>
    <p:sldId id="350" r:id="rId22"/>
    <p:sldId id="351" r:id="rId23"/>
    <p:sldId id="352" r:id="rId24"/>
    <p:sldId id="353" r:id="rId25"/>
    <p:sldId id="349" r:id="rId26"/>
    <p:sldId id="340" r:id="rId27"/>
    <p:sldId id="345" r:id="rId28"/>
    <p:sldId id="369" r:id="rId29"/>
    <p:sldId id="368" r:id="rId30"/>
    <p:sldId id="341" r:id="rId31"/>
    <p:sldId id="344" r:id="rId32"/>
    <p:sldId id="367" r:id="rId33"/>
    <p:sldId id="381" r:id="rId34"/>
    <p:sldId id="382" r:id="rId35"/>
    <p:sldId id="343" r:id="rId36"/>
    <p:sldId id="398" r:id="rId37"/>
    <p:sldId id="407" r:id="rId38"/>
    <p:sldId id="408" r:id="rId39"/>
    <p:sldId id="409" r:id="rId40"/>
    <p:sldId id="410" r:id="rId41"/>
    <p:sldId id="411" r:id="rId42"/>
    <p:sldId id="370" r:id="rId43"/>
    <p:sldId id="379" r:id="rId44"/>
    <p:sldId id="380" r:id="rId45"/>
    <p:sldId id="371" r:id="rId46"/>
    <p:sldId id="373" r:id="rId47"/>
    <p:sldId id="374" r:id="rId48"/>
    <p:sldId id="375" r:id="rId49"/>
    <p:sldId id="376" r:id="rId50"/>
    <p:sldId id="377" r:id="rId51"/>
    <p:sldId id="412" r:id="rId52"/>
    <p:sldId id="413" r:id="rId53"/>
    <p:sldId id="414" r:id="rId54"/>
    <p:sldId id="415" r:id="rId55"/>
    <p:sldId id="416" r:id="rId56"/>
    <p:sldId id="417" r:id="rId57"/>
    <p:sldId id="418" r:id="rId58"/>
    <p:sldId id="419" r:id="rId59"/>
    <p:sldId id="396" r:id="rId60"/>
    <p:sldId id="397" r:id="rId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2" autoAdjust="0"/>
    <p:restoredTop sz="94620" autoAdjust="0"/>
  </p:normalViewPr>
  <p:slideViewPr>
    <p:cSldViewPr snapToGrid="0">
      <p:cViewPr varScale="1">
        <p:scale>
          <a:sx n="92" d="100"/>
          <a:sy n="92" d="100"/>
        </p:scale>
        <p:origin x="85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743C9-C918-4766-9B73-683F23DECBC9}" type="datetimeFigureOut">
              <a:rPr lang="ru-RU" smtClean="0"/>
              <a:t>27.10.2016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6CDDE-B510-49A0-B80B-2156EDE8560B}" type="slidenum">
              <a:rPr lang="ru-RU" smtClean="0"/>
              <a:t>‹#›</a:t>
            </a:fld>
            <a:endParaRPr lang="ru-RU"/>
          </a:p>
        </p:txBody>
      </p:sp>
    </p:spTree>
    <p:extLst>
      <p:ext uri="{BB962C8B-B14F-4D97-AF65-F5344CB8AC3E}">
        <p14:creationId xmlns:p14="http://schemas.microsoft.com/office/powerpoint/2010/main" val="74689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are enterprises (mostly</a:t>
            </a:r>
            <a:r>
              <a:rPr lang="en-US" baseline="0" dirty="0"/>
              <a:t> .com) agencies, Microsoft. A lot of traction on CMS and WP. </a:t>
            </a:r>
          </a:p>
          <a:p>
            <a:r>
              <a:rPr lang="en-US" baseline="0" dirty="0"/>
              <a:t>Car companies do digital marketing campaigns, MSFT does blogs. </a:t>
            </a:r>
          </a:p>
          <a:p>
            <a:r>
              <a:rPr lang="en-US" baseline="0" dirty="0"/>
              <a:t>MSIT looking at using Hybrid Connections for business apps. Good traction with Nordstrom on e-commerce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122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10/27/2016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5154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10/27/2016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913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453B4A1-23F0-4EA8-922A-C21006FB5A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10/27/2016</a:t>
            </a:fld>
            <a:endParaRPr kumimoji="0" lang="en-US" sz="1800" b="0" i="0" u="none" strike="noStrike" kern="0" cap="none" spc="0" normalizeH="0" baseline="0" noProof="0" dirty="0">
              <a:ln>
                <a:noFill/>
              </a:ln>
              <a:solidFill>
                <a:prstClr val="black"/>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0182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6.xml"/><Relationship Id="rId4" Type="http://schemas.openxmlformats.org/officeDocument/2006/relationships/image" Target="../media/image7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0.png"/><Relationship Id="rId51" Type="http://schemas.openxmlformats.org/officeDocument/2006/relationships/image" Target="../media/image5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2.xml"/><Relationship Id="rId4" Type="http://schemas.openxmlformats.org/officeDocument/2006/relationships/tags" Target="../tags/tag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12.xml"/><Relationship Id="rId4" Type="http://schemas.openxmlformats.org/officeDocument/2006/relationships/image" Target="../media/image8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2.jpg"/><Relationship Id="rId1" Type="http://schemas.openxmlformats.org/officeDocument/2006/relationships/slideMaster" Target="../slideMasters/slideMaster13.xml"/><Relationship Id="rId4" Type="http://schemas.openxmlformats.org/officeDocument/2006/relationships/image" Target="../media/image9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jpg"/><Relationship Id="rId1" Type="http://schemas.openxmlformats.org/officeDocument/2006/relationships/slideMaster" Target="../slideMasters/slideMaster13.xml"/><Relationship Id="rId4" Type="http://schemas.openxmlformats.org/officeDocument/2006/relationships/image" Target="../media/image61.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5" Type="http://schemas.openxmlformats.org/officeDocument/2006/relationships/image" Target="../media/image97.jpg"/><Relationship Id="rId4" Type="http://schemas.openxmlformats.org/officeDocument/2006/relationships/image" Target="../media/image96.jp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3.png"/><Relationship Id="rId1" Type="http://schemas.openxmlformats.org/officeDocument/2006/relationships/slideMaster" Target="../slideMasters/slideMaster13.xml"/><Relationship Id="rId4" Type="http://schemas.openxmlformats.org/officeDocument/2006/relationships/image" Target="../media/image98.jp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Master" Target="../slideMasters/slideMaster14.xml"/><Relationship Id="rId6" Type="http://schemas.microsoft.com/office/2007/relationships/hdphoto" Target="../media/hdphoto3.wdp"/><Relationship Id="rId5" Type="http://schemas.openxmlformats.org/officeDocument/2006/relationships/image" Target="../media/image105.png"/><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Master" Target="../slideMasters/slideMaster14.xml"/><Relationship Id="rId4" Type="http://schemas.openxmlformats.org/officeDocument/2006/relationships/image" Target="../media/image10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Master" Target="../slideMasters/slideMaster5.xml"/><Relationship Id="rId5" Type="http://schemas.openxmlformats.org/officeDocument/2006/relationships/image" Target="../media/image72.png"/><Relationship Id="rId4" Type="http://schemas.microsoft.com/office/2007/relationships/hdphoto" Target="../media/hdphoto1.wdp"/></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27.10.2016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20472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27.10.2016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14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9907041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26502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125611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191738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11465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890496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639411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651883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15767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4565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27.10.2016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5836417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019405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4771745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89642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896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defTabSz="914367">
              <a:defRPr/>
            </a:pPr>
            <a:r>
              <a:rPr lang="en-US" sz="1765"/>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367"/>
            <a:fld id="{675909FA-3F91-0646-A6A8-60C236B90508}" type="slidenum">
              <a:rPr lang="en-US" sz="1765" smtClean="0"/>
              <a:pPr defTabSz="914367"/>
              <a:t>‹#›</a:t>
            </a:fld>
            <a:endParaRPr lang="en-US" sz="1765"/>
          </a:p>
        </p:txBody>
      </p:sp>
    </p:spTree>
    <p:extLst>
      <p:ext uri="{BB962C8B-B14F-4D97-AF65-F5344CB8AC3E}">
        <p14:creationId xmlns:p14="http://schemas.microsoft.com/office/powerpoint/2010/main" val="18323420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76550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t="8412" r="12956" b="18029"/>
          <a:stretch/>
        </p:blipFill>
        <p:spPr>
          <a:xfrm>
            <a:off x="0" y="0"/>
            <a:ext cx="12192000" cy="6858000"/>
          </a:xfrm>
          <a:prstGeom prst="rect">
            <a:avLst/>
          </a:prstGeom>
          <a:noFill/>
          <a:ln>
            <a:noFill/>
          </a:ln>
        </p:spPr>
      </p:pic>
      <p:sp>
        <p:nvSpPr>
          <p:cNvPr id="20" name="Rectangle 19"/>
          <p:cNvSpPr/>
          <p:nvPr userDrawn="1"/>
        </p:nvSpPr>
        <p:spPr bwMode="gray">
          <a:xfrm>
            <a:off x="269239" y="2084172"/>
            <a:ext cx="7171399"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
        <p:nvSpPr>
          <p:cNvPr id="8" name="Rectangle 7"/>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1" name="Picture 10" descr="I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6077682"/>
            <a:ext cx="1522404" cy="326167"/>
          </a:xfrm>
          <a:prstGeom prst="rect">
            <a:avLst/>
          </a:prstGeom>
        </p:spPr>
      </p:pic>
    </p:spTree>
    <p:extLst>
      <p:ext uri="{BB962C8B-B14F-4D97-AF65-F5344CB8AC3E}">
        <p14:creationId xmlns:p14="http://schemas.microsoft.com/office/powerpoint/2010/main" val="858588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t="13363" b="2344"/>
          <a:stretch/>
        </p:blipFill>
        <p:spPr bwMode="auto">
          <a:xfrm>
            <a:off x="0" y="0"/>
            <a:ext cx="12222911"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0"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63517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t="25887" r="42941" b="25887"/>
          <a:stretch/>
        </p:blipFill>
        <p:spPr bwMode="auto">
          <a:xfrm>
            <a:off x="0" y="0"/>
            <a:ext cx="12192000"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userDrawn="1"/>
        </p:nvSpPr>
        <p:spPr bwMode="lt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4"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1315924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2939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zureCon Title Slide">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p:nvSpPr>
        <p:spPr>
          <a:xfrm>
            <a:off x="10263456" y="291068"/>
            <a:ext cx="1659306" cy="615609"/>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AzureCon</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47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2237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950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4541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2193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8707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6999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8785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0484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69183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66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p:nvGrpSpPr>
              <p:grpSpPr>
                <a:xfrm>
                  <a:off x="10757536" y="1170330"/>
                  <a:ext cx="1249535" cy="2996155"/>
                  <a:chOff x="10729741" y="1170330"/>
                  <a:chExt cx="1249535" cy="2996155"/>
                </a:xfrm>
              </p:grpSpPr>
              <p:grpSp>
                <p:nvGrpSpPr>
                  <p:cNvPr id="7" name="Group 6"/>
                  <p:cNvGrpSpPr/>
                  <p:nvPr/>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5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271845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356423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4463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8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9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83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2749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8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pPr defTabSz="914192"/>
              <a:t>‹#›</a:t>
            </a:fld>
            <a:endParaRPr lang="en-US"/>
          </a:p>
        </p:txBody>
      </p:sp>
    </p:spTree>
    <p:extLst>
      <p:ext uri="{BB962C8B-B14F-4D97-AF65-F5344CB8AC3E}">
        <p14:creationId xmlns:p14="http://schemas.microsoft.com/office/powerpoint/2010/main" val="41947721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67849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9557209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7470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399289"/>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2880302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218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112360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2874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88920"/>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21362926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6"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0293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02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2" y="1219200"/>
            <a:ext cx="10972800" cy="4876800"/>
          </a:xfrm>
          <a:noFill/>
        </p:spPr>
        <p:txBody>
          <a:bodyPr lIns="182880" tIns="91440" rIns="91440" bIns="91440">
            <a:normAutofit/>
          </a:bodyPr>
          <a:lstStyle>
            <a:lvl1pPr marL="304815" indent="-304815">
              <a:lnSpc>
                <a:spcPct val="100000"/>
              </a:lnSpc>
              <a:buFont typeface="Arial" pitchFamily="34" charset="0"/>
              <a:buChar char="•"/>
              <a:defRPr/>
            </a:lvl1pPr>
            <a:lvl2pPr marL="609629" indent="-300580">
              <a:lnSpc>
                <a:spcPct val="100000"/>
              </a:lnSpc>
              <a:buFont typeface="Arial" pitchFamily="34" charset="0"/>
              <a:buChar char="•"/>
              <a:defRPr/>
            </a:lvl2pPr>
            <a:lvl3pPr marL="914444" indent="-304815">
              <a:lnSpc>
                <a:spcPct val="100000"/>
              </a:lnSpc>
              <a:buFont typeface="Arial" pitchFamily="34" charset="0"/>
              <a:buChar char="•"/>
              <a:defRPr/>
            </a:lvl3pPr>
            <a:lvl4pPr marL="1219260" indent="-304815">
              <a:lnSpc>
                <a:spcPct val="100000"/>
              </a:lnSpc>
              <a:buFont typeface="Arial" pitchFamily="34" charset="0"/>
              <a:buChar char="•"/>
              <a:defRPr/>
            </a:lvl4pPr>
            <a:lvl5pPr marL="1524074" indent="-304815">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294399525"/>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3" indent="0">
              <a:buNone/>
              <a:defRPr/>
            </a:lvl3pPr>
            <a:lvl4pPr marL="448203" indent="0">
              <a:buNone/>
              <a:defRPr/>
            </a:lvl4pPr>
            <a:lvl5pPr marL="6723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00745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6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1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692342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89861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6" y="2084173"/>
            <a:ext cx="9860672" cy="1793104"/>
          </a:xfrm>
        </p:spPr>
        <p:txBody>
          <a:bodyPr/>
          <a:lstStyle>
            <a:lvl1pPr>
              <a:defRPr sz="4706" baseline="0"/>
            </a:lvl1pPr>
          </a:lstStyle>
          <a:p>
            <a:r>
              <a:rPr lang="en-US"/>
              <a:t>Click to edit Master title style</a:t>
            </a:r>
            <a:endParaRPr lang="en-US" dirty="0"/>
          </a:p>
        </p:txBody>
      </p:sp>
    </p:spTree>
    <p:extLst>
      <p:ext uri="{BB962C8B-B14F-4D97-AF65-F5344CB8AC3E}">
        <p14:creationId xmlns:p14="http://schemas.microsoft.com/office/powerpoint/2010/main" val="40527950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047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1665" y="6192254"/>
            <a:ext cx="1810335" cy="665747"/>
          </a:xfrm>
          <a:prstGeom prst="rect">
            <a:avLst/>
          </a:prstGeom>
        </p:spPr>
      </p:pic>
    </p:spTree>
    <p:extLst>
      <p:ext uri="{BB962C8B-B14F-4D97-AF65-F5344CB8AC3E}">
        <p14:creationId xmlns:p14="http://schemas.microsoft.com/office/powerpoint/2010/main" val="2096750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4B6B6FD0-A4BE-4EF3-9909-60540253485C}"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E9936-EA09-4E3B-B6EA-4CAC5F1F3EBC}" type="slidenum">
              <a:rPr lang="en-US" smtClean="0"/>
              <a:t>‹#›</a:t>
            </a:fld>
            <a:endParaRPr lang="en-US"/>
          </a:p>
        </p:txBody>
      </p:sp>
    </p:spTree>
    <p:extLst>
      <p:ext uri="{BB962C8B-B14F-4D97-AF65-F5344CB8AC3E}">
        <p14:creationId xmlns:p14="http://schemas.microsoft.com/office/powerpoint/2010/main" val="12004233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157978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37107455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51566554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4779134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71597929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64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p>
        </p:txBody>
      </p:sp>
      <p:sp>
        <p:nvSpPr>
          <p:cNvPr id="8" name="Freeform 99"/>
          <p:cNvSpPr>
            <a:spLocks noChangeAspect="1"/>
          </p:cNvSpPr>
          <p:nvPr/>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4647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5367756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018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6542898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416468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2668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39727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29371343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094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77143288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206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03826502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0926984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969355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60152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80407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55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13427677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4292544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0287448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386966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7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9694081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6268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738232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82662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28755417"/>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12576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91388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82880" tIns="146304" rIns="182880" bIns="146304">
            <a:noAutofit/>
          </a:bodyPr>
          <a:lstStyle>
            <a:lvl1pPr marL="0" indent="0">
              <a:spcBef>
                <a:spcPts val="0"/>
              </a:spcBef>
              <a:buNone/>
              <a:defRPr sz="353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4098085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55834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75060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12916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96047845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50379032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045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07A0CB5-9F3B-4A6E-8D28-8CAFB542C325}" type="datetimeFigureOut">
              <a:rPr lang="en-GB" smtClean="0"/>
              <a:t>27/10/2016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757C90-C330-4B8A-A128-554A654509F0}" type="slidenum">
              <a:rPr lang="en-GB" smtClean="0"/>
              <a:t>‹#›</a:t>
            </a:fld>
            <a:endParaRPr lang="en-GB"/>
          </a:p>
        </p:txBody>
      </p:sp>
    </p:spTree>
    <p:extLst>
      <p:ext uri="{BB962C8B-B14F-4D97-AF65-F5344CB8AC3E}">
        <p14:creationId xmlns:p14="http://schemas.microsoft.com/office/powerpoint/2010/main" val="23749663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0"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2298608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3510"/>
          </a:xfrm>
        </p:spPr>
        <p:txBody>
          <a:bodyPr/>
          <a:lstStyle>
            <a:lvl1pPr marL="0" indent="0" algn="ctr">
              <a:buNone/>
              <a:defRPr sz="2400"/>
            </a:lvl1pPr>
            <a:lvl2pPr marL="457159" indent="0" algn="ctr">
              <a:buNone/>
              <a:defRPr sz="2000"/>
            </a:lvl2pPr>
            <a:lvl3pPr marL="914320" indent="0" algn="ctr">
              <a:buNone/>
              <a:defRPr sz="1800"/>
            </a:lvl3pPr>
            <a:lvl4pPr marL="1371479" indent="0" algn="ctr">
              <a:buNone/>
              <a:defRPr sz="1600"/>
            </a:lvl4pPr>
            <a:lvl5pPr marL="1828638" indent="0" algn="ctr">
              <a:buNone/>
              <a:defRPr sz="1600"/>
            </a:lvl5pPr>
            <a:lvl6pPr marL="2285798" indent="0" algn="ctr">
              <a:buNone/>
              <a:defRPr sz="1600"/>
            </a:lvl6pPr>
            <a:lvl7pPr marL="2742959" indent="0" algn="ctr">
              <a:buNone/>
              <a:defRPr sz="1600"/>
            </a:lvl7pPr>
            <a:lvl8pPr marL="3200119" indent="0" algn="ctr">
              <a:buNone/>
              <a:defRPr sz="1600"/>
            </a:lvl8pPr>
            <a:lvl9pPr marL="3657278"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DFFEE262-4013-4546-9886-7BC800338EDD}" type="datetimeFigureOut">
              <a:rPr lang="en-US" smtClean="0"/>
              <a:t>10/27/2016</a:t>
            </a:fld>
            <a:endParaRPr lang="en-US"/>
          </a:p>
        </p:txBody>
      </p:sp>
      <p:sp>
        <p:nvSpPr>
          <p:cNvPr id="5" name="Footer Placeholder 4"/>
          <p:cNvSpPr>
            <a:spLocks noGrp="1"/>
          </p:cNvSpPr>
          <p:nvPr>
            <p:ph type="ftr" sz="quarter" idx="11"/>
          </p:nvPr>
        </p:nvSpPr>
        <p:spPr>
          <a:xfrm>
            <a:off x="4038601" y="6356351"/>
            <a:ext cx="411479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11A04A16-89DC-4C20-B874-674182D0B7CB}" type="slidenum">
              <a:rPr lang="en-US" smtClean="0"/>
              <a:t>‹#›</a:t>
            </a:fld>
            <a:endParaRPr lang="en-US"/>
          </a:p>
        </p:txBody>
      </p:sp>
    </p:spTree>
    <p:extLst>
      <p:ext uri="{BB962C8B-B14F-4D97-AF65-F5344CB8AC3E}">
        <p14:creationId xmlns:p14="http://schemas.microsoft.com/office/powerpoint/2010/main" val="14470828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590488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834499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2428533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309807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307350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ABC6278-CF98-4FA0-B683-E87350CF8B7C}" type="datetimeFigureOut">
              <a:rPr lang="ru-RU" smtClean="0"/>
              <a:t>27.10.2016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769988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02826874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734036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4606724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587243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489255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239329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6631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0102673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6016999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427763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7854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63254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3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1256202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25525494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7" y="291070"/>
            <a:ext cx="11645817" cy="836523"/>
          </a:xfrm>
        </p:spPr>
        <p:txBody>
          <a:bodyPr vert="horz" wrap="square" lIns="149226" tIns="93266" rIns="149226" bIns="93266" rtlCol="0" anchor="t" anchorCtr="0">
            <a:spAutoFit/>
          </a:bodyPr>
          <a:lstStyle>
            <a:lvl1pPr>
              <a:lnSpc>
                <a:spcPct val="80000"/>
              </a:lnSpc>
              <a:spcAft>
                <a:spcPts val="0"/>
              </a:spcAft>
              <a:defRPr lang="en-US" sz="4706" spc="-100" dirty="0" smtClean="0">
                <a:solidFill>
                  <a:schemeClr val="tx1">
                    <a:lumMod val="65000"/>
                    <a:lumOff val="35000"/>
                  </a:schemeClr>
                </a:solidFill>
                <a:latin typeface="Segoe UI Light" pitchFamily="34" charset="0"/>
                <a:ea typeface="+mj-ea"/>
                <a:cs typeface="+mj-cs"/>
              </a:defRPr>
            </a:lvl1pPr>
          </a:lstStyle>
          <a:p>
            <a:pPr lvl="0" defTabSz="1218127">
              <a:lnSpc>
                <a:spcPct val="90000"/>
              </a:lnSpc>
              <a:spcBef>
                <a:spcPct val="0"/>
              </a:spcBef>
            </a:pPr>
            <a:r>
              <a:rPr lang="en-US" dirty="0"/>
              <a:t>Click to edit Master text styles</a:t>
            </a:r>
          </a:p>
        </p:txBody>
      </p:sp>
    </p:spTree>
    <p:extLst>
      <p:ext uri="{BB962C8B-B14F-4D97-AF65-F5344CB8AC3E}">
        <p14:creationId xmlns:p14="http://schemas.microsoft.com/office/powerpoint/2010/main" val="103975250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56996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138007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solidFill>
                <a:srgbClr val="00B0F0"/>
              </a:solidFill>
            </a:endParaRPr>
          </a:p>
        </p:txBody>
      </p:sp>
    </p:spTree>
    <p:extLst>
      <p:ext uri="{BB962C8B-B14F-4D97-AF65-F5344CB8AC3E}">
        <p14:creationId xmlns:p14="http://schemas.microsoft.com/office/powerpoint/2010/main" val="322857698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93502319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7237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02473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8813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96471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145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71746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8292923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2512381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333462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39576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13714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750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676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49116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3222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01623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678452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75898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62644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6455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4004199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3715711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117796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1360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28891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5162741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434631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32259101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3126822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53158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40911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23300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0213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70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937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85851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261762872"/>
      </p:ext>
    </p:extLst>
  </p:cSld>
  <p:clrMapOvr>
    <a:overrideClrMapping bg1="dk1" tx1="lt1" bg2="dk2" tx2="lt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bg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3035063434"/>
      </p:ext>
    </p:extLst>
  </p:cSld>
  <p:clrMapOvr>
    <a:overrideClrMapping bg1="dk1" tx1="lt1" bg2="dk2" tx2="lt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2889061568"/>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a:t>Presentation title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2150772798"/>
      </p:ext>
    </p:extLst>
  </p:cSld>
  <p:clrMapOvr>
    <a:overrideClrMapping bg1="dk1" tx1="lt1" bg2="dk2" tx2="lt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2">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9" name="Text Placeholder 7"/>
          <p:cNvSpPr>
            <a:spLocks noGrp="1"/>
          </p:cNvSpPr>
          <p:nvPr>
            <p:ph type="body" sz="quarter" idx="27" hasCustomPrompt="1"/>
          </p:nvPr>
        </p:nvSpPr>
        <p:spPr>
          <a:xfrm>
            <a:off x="704088" y="2702547"/>
            <a:ext cx="1049953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a:solidFill>
                  <a:schemeClr val="tx2">
                    <a:lumMod val="40000"/>
                    <a:lumOff val="60000"/>
                  </a:schemeClr>
                </a:solidFill>
              </a:rPr>
              <a:t>Microsoft Developer Tour #</a:t>
            </a:r>
            <a:r>
              <a:rPr lang="en-US" dirty="0" err="1">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3349198057"/>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a:solidFill>
                  <a:schemeClr val="accent4"/>
                </a:solidFill>
              </a:rPr>
              <a:t>Microsoft Developer Tour #</a:t>
            </a:r>
            <a:r>
              <a:rPr lang="en-US" dirty="0" err="1">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1117155060"/>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5551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789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a:t>Click to edit Master title style</a:t>
            </a:r>
            <a:endParaRPr lang="ru-RU"/>
          </a:p>
        </p:txBody>
      </p:sp>
    </p:spTree>
    <p:extLst>
      <p:ext uri="{BB962C8B-B14F-4D97-AF65-F5344CB8AC3E}">
        <p14:creationId xmlns:p14="http://schemas.microsoft.com/office/powerpoint/2010/main" val="205183769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9801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02971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439529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40601841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a:t>Session Title</a:t>
            </a:r>
            <a:endParaRPr lang="ru-RU" dirty="0"/>
          </a:p>
        </p:txBody>
      </p:sp>
    </p:spTree>
    <p:extLst>
      <p:ext uri="{BB962C8B-B14F-4D97-AF65-F5344CB8AC3E}">
        <p14:creationId xmlns:p14="http://schemas.microsoft.com/office/powerpoint/2010/main" val="3506054661"/>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©2015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89232063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a:prstGeom prst="rect">
            <a:avLst/>
          </a:prstGeo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6634258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a:prstGeom prst="rect">
            <a:avLst/>
          </a:prstGeom>
        </p:spPr>
        <p:txBody>
          <a:bodyPr/>
          <a:lstStyle>
            <a:lvl1pPr marL="0" indent="0">
              <a:buNone/>
              <a:defRPr lang="en-US" sz="8800" i="0" kern="1200" spc="-100" baseline="0" dirty="0" smtClean="0">
                <a:solidFill>
                  <a:schemeClr val="tx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902" y="4343407"/>
            <a:ext cx="7515594" cy="443199"/>
          </a:xfrm>
          <a:prstGeom prst="rect">
            <a:avLst/>
          </a:prstGeom>
        </p:spPr>
        <p:txBody>
          <a:bodyPr/>
          <a:lstStyle>
            <a:lvl1pPr marL="0" indent="0">
              <a:buNone/>
              <a:defRPr lang="en-US" sz="3200" kern="1200" spc="-100" baseline="0" dirty="0">
                <a:solidFill>
                  <a:schemeClr val="tx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53" y="6364653"/>
            <a:ext cx="1596068" cy="26836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4" y="228602"/>
            <a:ext cx="2498478" cy="290339"/>
          </a:xfrm>
          <a:prstGeom prst="rect">
            <a:avLst/>
          </a:prstGeom>
        </p:spPr>
      </p:pic>
    </p:spTree>
    <p:extLst>
      <p:ext uri="{BB962C8B-B14F-4D97-AF65-F5344CB8AC3E}">
        <p14:creationId xmlns:p14="http://schemas.microsoft.com/office/powerpoint/2010/main" val="306736574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291071"/>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90"/>
            <a:ext cx="1320936" cy="506083"/>
          </a:xfrm>
          <a:prstGeom prst="rect">
            <a:avLst/>
          </a:prstGeom>
        </p:spPr>
      </p:pic>
      <p:sp>
        <p:nvSpPr>
          <p:cNvPr id="5" name="Text Placeholder 4"/>
          <p:cNvSpPr>
            <a:spLocks noGrp="1"/>
          </p:cNvSpPr>
          <p:nvPr>
            <p:ph type="body" sz="quarter" idx="12" hasCustomPrompt="1"/>
          </p:nvPr>
        </p:nvSpPr>
        <p:spPr>
          <a:xfrm>
            <a:off x="269240" y="4593273"/>
            <a:ext cx="6273418" cy="1794661"/>
          </a:xfrm>
          <a:prstGeom prst="rect">
            <a:avLst/>
          </a:prstGeom>
          <a:noFill/>
        </p:spPr>
        <p:txBody>
          <a:bodyPr lIns="143392" tIns="107544" rIns="143392" bIns="107544">
            <a:noAutofit/>
          </a:bodyPr>
          <a:lstStyle>
            <a:lvl1pPr marL="0" indent="0">
              <a:spcBef>
                <a:spcPts val="0"/>
              </a:spcBef>
              <a:buNone/>
              <a:defRPr sz="3500" spc="0" baseline="0">
                <a:solidFill>
                  <a:srgbClr val="0054A6"/>
                </a:solidFill>
                <a:latin typeface="+mj-lt"/>
              </a:defRPr>
            </a:lvl1pPr>
          </a:lstStyle>
          <a:p>
            <a:pPr lvl="0"/>
            <a:r>
              <a:rPr lang="en-US" dirty="0"/>
              <a:t>Speaker name</a:t>
            </a:r>
          </a:p>
        </p:txBody>
      </p:sp>
      <p:sp>
        <p:nvSpPr>
          <p:cNvPr id="6" name="Title 1"/>
          <p:cNvSpPr>
            <a:spLocks noGrp="1"/>
          </p:cNvSpPr>
          <p:nvPr>
            <p:ph type="title" hasCustomPrompt="1"/>
          </p:nvPr>
        </p:nvSpPr>
        <p:spPr>
          <a:xfrm>
            <a:off x="269239" y="2881140"/>
            <a:ext cx="9860611" cy="919687"/>
          </a:xfrm>
          <a:prstGeom prst="rect">
            <a:avLst/>
          </a:prstGeom>
          <a:noFill/>
        </p:spPr>
        <p:txBody>
          <a:bodyPr lIns="143392" tIns="89620" rIns="143392" bIns="89620" anchor="t" anchorCtr="0"/>
          <a:lstStyle>
            <a:lvl1pPr>
              <a:defRPr sz="5300" spc="-99" baseline="0">
                <a:solidFill>
                  <a:srgbClr val="0054A6"/>
                </a:solidFill>
              </a:defRPr>
            </a:lvl1pPr>
          </a:lstStyle>
          <a:p>
            <a:r>
              <a:rPr lang="en-US" dirty="0"/>
              <a:t>Presentation title</a:t>
            </a:r>
          </a:p>
        </p:txBody>
      </p:sp>
    </p:spTree>
    <p:extLst>
      <p:ext uri="{BB962C8B-B14F-4D97-AF65-F5344CB8AC3E}">
        <p14:creationId xmlns:p14="http://schemas.microsoft.com/office/powerpoint/2010/main" val="10483792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98848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005984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4263052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BC6278-CF98-4FA0-B683-E87350CF8B7C}" type="datetimeFigureOut">
              <a:rPr lang="ru-RU" smtClean="0"/>
              <a:t>27.10.2016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1325853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548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6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429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8337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61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419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06533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5751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46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432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FABC6278-CF98-4FA0-B683-E87350CF8B7C}" type="datetimeFigureOut">
              <a:rPr lang="ru-RU" smtClean="0"/>
              <a:t>27.10.2016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803172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6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6514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8528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750808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991308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96320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Slide Photo_Option">
    <p:bg>
      <p:bgPr>
        <a:solidFill>
          <a:srgbClr val="0078D7"/>
        </a:solidFill>
        <a:effectLst/>
      </p:bgPr>
    </p:bg>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587774"/>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40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6A25A5-5675-4E20-A730-77E41B10B7CC}" type="datetimeFigureOut">
              <a:rPr lang="en-US" smtClean="0"/>
              <a:t>10/27/2016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109C24-902F-4340-89D6-57ACCD0865DB}" type="slidenum">
              <a:rPr lang="en-US" smtClean="0"/>
              <a:t>‹#›</a:t>
            </a:fld>
            <a:endParaRPr lang="en-US"/>
          </a:p>
        </p:txBody>
      </p:sp>
    </p:spTree>
    <p:extLst>
      <p:ext uri="{BB962C8B-B14F-4D97-AF65-F5344CB8AC3E}">
        <p14:creationId xmlns:p14="http://schemas.microsoft.com/office/powerpoint/2010/main" val="2152927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3317440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FABC6278-CF98-4FA0-B683-E87350CF8B7C}" type="datetimeFigureOut">
              <a:rPr lang="ru-RU" smtClean="0"/>
              <a:t>27.10.2016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4177049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46766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003923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103170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315621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9604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1604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023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11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2821721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175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FABC6278-CF98-4FA0-B683-E87350CF8B7C}" type="datetimeFigureOut">
              <a:rPr lang="ru-RU" smtClean="0"/>
              <a:t>27.10.2016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33137431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394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0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125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875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085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630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613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952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637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34535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C6278-CF98-4FA0-B683-E87350CF8B7C}" type="datetimeFigureOut">
              <a:rPr lang="ru-RU" smtClean="0"/>
              <a:t>27.10.2016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8285866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28693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348166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41704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372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08736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243603959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 typeface="Arial" pitchFamily="34" charset="0"/>
              <a:buNone/>
              <a:tabLst/>
              <a:defRPr/>
            </a:pPr>
            <a:r>
              <a:rPr lang="en-US"/>
              <a:t>Click to edit Master text styles</a:t>
            </a:r>
          </a:p>
        </p:txBody>
      </p:sp>
    </p:spTree>
    <p:extLst>
      <p:ext uri="{BB962C8B-B14F-4D97-AF65-F5344CB8AC3E}">
        <p14:creationId xmlns:p14="http://schemas.microsoft.com/office/powerpoint/2010/main" val="119878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406697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259335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187430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27.10.2016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6744967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81" indent="-23650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77" indent="-33608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029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667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7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86441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1974981"/>
            <a:ext cx="8871457" cy="2387600"/>
          </a:xfrm>
        </p:spPr>
        <p:txBody>
          <a:bodyPr anchor="ctr">
            <a:noAutofit/>
          </a:bodyPr>
          <a:lstStyle>
            <a:lvl1pPr algn="l">
              <a:defRPr sz="9596"/>
            </a:lvl1pPr>
          </a:lstStyle>
          <a:p>
            <a:r>
              <a:rPr lang="en-US" dirty="0"/>
              <a:t>Title of the talk goes here</a:t>
            </a:r>
          </a:p>
        </p:txBody>
      </p:sp>
      <p:sp>
        <p:nvSpPr>
          <p:cNvPr id="3" name="Subtitle 2"/>
          <p:cNvSpPr>
            <a:spLocks noGrp="1"/>
          </p:cNvSpPr>
          <p:nvPr>
            <p:ph type="subTitle" idx="1" hasCustomPrompt="1"/>
          </p:nvPr>
        </p:nvSpPr>
        <p:spPr>
          <a:xfrm>
            <a:off x="606177" y="5115699"/>
            <a:ext cx="8871457" cy="1297459"/>
          </a:xfrm>
        </p:spPr>
        <p:txBody>
          <a:bodyPr>
            <a:noAutofit/>
          </a:bodyPr>
          <a:lstStyle>
            <a:lvl1pPr marL="0" indent="0" algn="l">
              <a:buNone/>
              <a:defRPr sz="2000">
                <a:solidFill>
                  <a:srgbClr val="00B0F0"/>
                </a:solidFill>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9544466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8606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5685">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solidFill>
                  <a:schemeClr val="bg1"/>
                </a:solidFill>
                <a:latin typeface="+mn-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9159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494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9715417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773963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C6278-CF98-4FA0-B683-E87350CF8B7C}" type="datetimeFigureOut">
              <a:rPr lang="ru-RU" smtClean="0"/>
              <a:t>27.10.2016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4CF6468-C320-4D85-BD95-08A9A798228E}" type="slidenum">
              <a:rPr lang="ru-RU" smtClean="0"/>
              <a:t>‹#›</a:t>
            </a:fld>
            <a:endParaRPr lang="ru-RU"/>
          </a:p>
        </p:txBody>
      </p:sp>
    </p:spTree>
    <p:extLst>
      <p:ext uri="{BB962C8B-B14F-4D97-AF65-F5344CB8AC3E}">
        <p14:creationId xmlns:p14="http://schemas.microsoft.com/office/powerpoint/2010/main" val="21236427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0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4551337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6041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0046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98190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504157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73621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0119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38862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5645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10" Type="http://schemas.openxmlformats.org/officeDocument/2006/relationships/theme" Target="../theme/theme11.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image" Target="../media/image84.png"/><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theme" Target="../theme/theme1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34" Type="http://schemas.openxmlformats.org/officeDocument/2006/relationships/theme" Target="../theme/theme13.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image" Target="../media/image91.png"/><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image" Target="../media/image9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theme" Target="../theme/theme1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1.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4.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1.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theme" Target="../theme/theme5.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10" Type="http://schemas.openxmlformats.org/officeDocument/2006/relationships/theme" Target="../theme/theme8.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C6278-CF98-4FA0-B683-E87350CF8B7C}" type="datetimeFigureOut">
              <a:rPr lang="ru-RU" smtClean="0"/>
              <a:t>27.10.2016</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F6468-C320-4D85-BD95-08A9A798228E}" type="slidenum">
              <a:rPr lang="ru-RU" smtClean="0"/>
              <a:t>‹#›</a:t>
            </a:fld>
            <a:endParaRPr lang="ru-RU"/>
          </a:p>
        </p:txBody>
      </p:sp>
    </p:spTree>
    <p:extLst>
      <p:ext uri="{BB962C8B-B14F-4D97-AF65-F5344CB8AC3E}">
        <p14:creationId xmlns:p14="http://schemas.microsoft.com/office/powerpoint/2010/main" val="2132295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840549628"/>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0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49817375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2" r:id="rId4"/>
    <p:sldLayoutId id="2147483853" r:id="rId5"/>
    <p:sldLayoutId id="2147483854" r:id="rId6"/>
    <p:sldLayoutId id="2147483855" r:id="rId7"/>
    <p:sldLayoutId id="2147483856" r:id="rId8"/>
    <p:sldLayoutId id="2147483857" r:id="rId9"/>
  </p:sldLayoutIdLst>
  <p:transition>
    <p:fade/>
  </p:transition>
  <p:hf sldNum="0" hdr="0" dt="0"/>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87551380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1" r:id="rId2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85133360"/>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07627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90369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3953521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9140727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98454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590808"/>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75620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419"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9"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11"/>
            <a:fld id="{27258FFF-F925-446B-8502-81C933981705}" type="slidenum">
              <a:rPr lang="ru-RU" smtClean="0">
                <a:gradFill>
                  <a:gsLst>
                    <a:gs pos="2239">
                      <a:srgbClr val="505050"/>
                    </a:gs>
                    <a:gs pos="11940">
                      <a:srgbClr val="505050"/>
                    </a:gs>
                  </a:gsLst>
                  <a:lin ang="5400000" scaled="0"/>
                </a:gradFill>
              </a:rPr>
              <a:pPr defTabSz="914411"/>
              <a:t>‹#›</a:t>
            </a:fld>
            <a:endParaRPr lang="ru-RU"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446030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7" r:id="rId5"/>
    <p:sldLayoutId id="2147483808" r:id="rId6"/>
    <p:sldLayoutId id="2147483809" r:id="rId7"/>
    <p:sldLayoutId id="2147483810" r:id="rId8"/>
    <p:sldLayoutId id="2147483811" r:id="rId9"/>
  </p:sldLayoutIdLst>
  <p:transition>
    <p:fade/>
  </p:transition>
  <p:hf sldNum="0" hdr="0" dt="0"/>
  <p:txStyles>
    <p:titleStyle>
      <a:lvl1pPr algn="l" defTabSz="914419"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5" marR="0" indent="-336165" algn="l" defTabSz="914419"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5" marR="0" indent="-236559"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8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9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603" marR="0" indent="-224110" algn="l" defTabSz="91441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53"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6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74"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85" indent="-228606" algn="l" defTabSz="91441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9" rtl="0" eaLnBrk="1" latinLnBrk="0" hangingPunct="1">
        <a:defRPr sz="1765" kern="1200">
          <a:solidFill>
            <a:schemeClr val="tx1"/>
          </a:solidFill>
          <a:latin typeface="+mn-lt"/>
          <a:ea typeface="+mn-ea"/>
          <a:cs typeface="+mn-cs"/>
        </a:defRPr>
      </a:lvl1pPr>
      <a:lvl2pPr marL="457210" algn="l" defTabSz="914419" rtl="0" eaLnBrk="1" latinLnBrk="0" hangingPunct="1">
        <a:defRPr sz="1765" kern="1200">
          <a:solidFill>
            <a:schemeClr val="tx1"/>
          </a:solidFill>
          <a:latin typeface="+mn-lt"/>
          <a:ea typeface="+mn-ea"/>
          <a:cs typeface="+mn-cs"/>
        </a:defRPr>
      </a:lvl2pPr>
      <a:lvl3pPr marL="914419" algn="l" defTabSz="914419" rtl="0" eaLnBrk="1" latinLnBrk="0" hangingPunct="1">
        <a:defRPr sz="1765" kern="1200">
          <a:solidFill>
            <a:schemeClr val="tx1"/>
          </a:solidFill>
          <a:latin typeface="+mn-lt"/>
          <a:ea typeface="+mn-ea"/>
          <a:cs typeface="+mn-cs"/>
        </a:defRPr>
      </a:lvl3pPr>
      <a:lvl4pPr marL="1371630" algn="l" defTabSz="914419" rtl="0" eaLnBrk="1" latinLnBrk="0" hangingPunct="1">
        <a:defRPr sz="1765" kern="1200">
          <a:solidFill>
            <a:schemeClr val="tx1"/>
          </a:solidFill>
          <a:latin typeface="+mn-lt"/>
          <a:ea typeface="+mn-ea"/>
          <a:cs typeface="+mn-cs"/>
        </a:defRPr>
      </a:lvl4pPr>
      <a:lvl5pPr marL="1828838" algn="l" defTabSz="914419" rtl="0" eaLnBrk="1" latinLnBrk="0" hangingPunct="1">
        <a:defRPr sz="1765" kern="1200">
          <a:solidFill>
            <a:schemeClr val="tx1"/>
          </a:solidFill>
          <a:latin typeface="+mn-lt"/>
          <a:ea typeface="+mn-ea"/>
          <a:cs typeface="+mn-cs"/>
        </a:defRPr>
      </a:lvl5pPr>
      <a:lvl6pPr marL="2286050" algn="l" defTabSz="914419" rtl="0" eaLnBrk="1" latinLnBrk="0" hangingPunct="1">
        <a:defRPr sz="1765" kern="1200">
          <a:solidFill>
            <a:schemeClr val="tx1"/>
          </a:solidFill>
          <a:latin typeface="+mn-lt"/>
          <a:ea typeface="+mn-ea"/>
          <a:cs typeface="+mn-cs"/>
        </a:defRPr>
      </a:lvl6pPr>
      <a:lvl7pPr marL="2743259" algn="l" defTabSz="914419" rtl="0" eaLnBrk="1" latinLnBrk="0" hangingPunct="1">
        <a:defRPr sz="1765" kern="1200">
          <a:solidFill>
            <a:schemeClr val="tx1"/>
          </a:solidFill>
          <a:latin typeface="+mn-lt"/>
          <a:ea typeface="+mn-ea"/>
          <a:cs typeface="+mn-cs"/>
        </a:defRPr>
      </a:lvl7pPr>
      <a:lvl8pPr marL="3200469" algn="l" defTabSz="914419" rtl="0" eaLnBrk="1" latinLnBrk="0" hangingPunct="1">
        <a:defRPr sz="1765" kern="1200">
          <a:solidFill>
            <a:schemeClr val="tx1"/>
          </a:solidFill>
          <a:latin typeface="+mn-lt"/>
          <a:ea typeface="+mn-ea"/>
          <a:cs typeface="+mn-cs"/>
        </a:defRPr>
      </a:lvl8pPr>
      <a:lvl9pPr marL="3657681" algn="l" defTabSz="91441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2807628683"/>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azure.microsoft.com/en-gb/documentation/articles/app-service-mobile-xamarin-forms-get-started/" TargetMode="External"/><Relationship Id="rId3" Type="http://schemas.openxmlformats.org/officeDocument/2006/relationships/hyperlink" Target="https://azure.microsoft.com/en-gb/documentation/articles/storage-getting-started-guide/" TargetMode="External"/><Relationship Id="rId7" Type="http://schemas.openxmlformats.org/officeDocument/2006/relationships/hyperlink" Target="https://azure.microsoft.com/en-gb/documentation/articles/app-service-mobile-dotnet-how-to-use-client-library/" TargetMode="External"/><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hyperlink" Target="https://azure.microsoft.com/en-gb/documentation/articles/app-service-mobile-android-how-to-use-client-library/" TargetMode="External"/><Relationship Id="rId5" Type="http://schemas.openxmlformats.org/officeDocument/2006/relationships/hyperlink" Target="https://azure.microsoft.com/en-gb/documentation/articles/app-service-mobile-ios-how-to-use-client-library/" TargetMode="External"/><Relationship Id="rId4" Type="http://schemas.openxmlformats.org/officeDocument/2006/relationships/hyperlink" Target="https://azure.microsoft.com/en-gb/documentation/articles/documentdb-get-started/" TargetMode="External"/><Relationship Id="rId9" Type="http://schemas.openxmlformats.org/officeDocument/2006/relationships/hyperlink" Target="https://azure.microsoft.com/en-gb/documentation/articles/app-service-mobile-cordova-how-to-use-client-librar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2.xml"/></Relationships>
</file>

<file path=ppt/slides/_rels/slide3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3.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4.xml"/><Relationship Id="rId1" Type="http://schemas.openxmlformats.org/officeDocument/2006/relationships/slideLayout" Target="../slideLayouts/slideLayout230.xml"/><Relationship Id="rId4" Type="http://schemas.openxmlformats.org/officeDocument/2006/relationships/image" Target="../media/image129.emf"/></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30.xml"/></Relationships>
</file>

<file path=ppt/slides/_rels/slide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47.xml.rels><?xml version="1.0" encoding="UTF-8" standalone="yes"?>
<Relationships xmlns="http://schemas.openxmlformats.org/package/2006/relationships"><Relationship Id="rId2" Type="http://schemas.openxmlformats.org/officeDocument/2006/relationships/hyperlink" Target="http://www.cloudtechnologies.org/" TargetMode="External"/><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625" y="283764"/>
            <a:ext cx="10148455" cy="3727128"/>
          </a:xfrm>
        </p:spPr>
        <p:txBody>
          <a:bodyPr>
            <a:normAutofit fontScale="90000"/>
          </a:bodyPr>
          <a:lstStyle/>
          <a:p>
            <a:r>
              <a:rPr lang="en-US" dirty="0"/>
              <a:t>Microsoft Azure</a:t>
            </a:r>
            <a:br>
              <a:rPr lang="en-US" dirty="0"/>
            </a:br>
            <a:r>
              <a:rPr lang="en-US" dirty="0"/>
              <a:t>App Services: technical deep dive into Web Apps,</a:t>
            </a:r>
            <a:br>
              <a:rPr lang="en-US" dirty="0"/>
            </a:br>
            <a:r>
              <a:rPr lang="en-US" dirty="0"/>
              <a:t>DNS, </a:t>
            </a:r>
            <a:r>
              <a:rPr lang="en-US" dirty="0" err="1"/>
              <a:t>TrafficManager</a:t>
            </a:r>
            <a:r>
              <a:rPr lang="en-US" dirty="0"/>
              <a:t> and </a:t>
            </a:r>
            <a:br>
              <a:rPr lang="en-US" dirty="0"/>
            </a:br>
            <a:r>
              <a:rPr lang="en-US" dirty="0"/>
              <a:t>Application Gateway</a:t>
            </a:r>
            <a:endParaRPr lang="ru-RU" dirty="0"/>
          </a:p>
        </p:txBody>
      </p:sp>
      <p:sp>
        <p:nvSpPr>
          <p:cNvPr id="5" name="Subtitle 2"/>
          <p:cNvSpPr txBox="1">
            <a:spLocks/>
          </p:cNvSpPr>
          <p:nvPr/>
        </p:nvSpPr>
        <p:spPr>
          <a:xfrm>
            <a:off x="1385853" y="4680899"/>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Alexey Bokov  / </a:t>
            </a:r>
            <a:r>
              <a:rPr lang="en-US" dirty="0" err="1"/>
              <a:t>abokov</a:t>
            </a:r>
            <a:r>
              <a:rPr lang="en-US" dirty="0"/>
              <a:t> @ microsoft.com  / twitter: @</a:t>
            </a:r>
            <a:r>
              <a:rPr lang="en-US" dirty="0" err="1"/>
              <a:t>abokov</a:t>
            </a:r>
            <a:endParaRPr lang="en-US" dirty="0"/>
          </a:p>
          <a:p>
            <a:pPr algn="l"/>
            <a:r>
              <a:rPr lang="en-US" dirty="0"/>
              <a:t>Senior Program Manager</a:t>
            </a:r>
          </a:p>
          <a:p>
            <a:pPr algn="l"/>
            <a:r>
              <a:rPr lang="en-US" dirty="0"/>
              <a:t>Technical Evangelist and Development team</a:t>
            </a:r>
          </a:p>
          <a:p>
            <a:pPr algn="l"/>
            <a:r>
              <a:rPr lang="en-US" dirty="0"/>
              <a:t>Microsoft Corp</a:t>
            </a:r>
            <a:endParaRPr lang="ru-RU" dirty="0"/>
          </a:p>
        </p:txBody>
      </p:sp>
    </p:spTree>
    <p:extLst>
      <p:ext uri="{BB962C8B-B14F-4D97-AF65-F5344CB8AC3E}">
        <p14:creationId xmlns:p14="http://schemas.microsoft.com/office/powerpoint/2010/main" val="115186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weighted routing</a:t>
            </a:r>
            <a:endParaRPr lang="ru-RU" sz="4800" dirty="0"/>
          </a:p>
        </p:txBody>
      </p:sp>
      <p:sp>
        <p:nvSpPr>
          <p:cNvPr id="2" name="Subtitle 1"/>
          <p:cNvSpPr>
            <a:spLocks noGrp="1"/>
          </p:cNvSpPr>
          <p:nvPr>
            <p:ph type="subTitle" idx="1"/>
          </p:nvPr>
        </p:nvSpPr>
        <p:spPr/>
        <p:txBody>
          <a:bodyPr/>
          <a:lstStyle/>
          <a:p>
            <a:endParaRPr lang="ru-RU"/>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852" y="1052546"/>
            <a:ext cx="7434472" cy="5718825"/>
          </a:xfrm>
          <a:prstGeom prst="rect">
            <a:avLst/>
          </a:prstGeom>
        </p:spPr>
      </p:pic>
    </p:spTree>
    <p:extLst>
      <p:ext uri="{BB962C8B-B14F-4D97-AF65-F5344CB8AC3E}">
        <p14:creationId xmlns:p14="http://schemas.microsoft.com/office/powerpoint/2010/main" val="368050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performance routing</a:t>
            </a:r>
            <a:endParaRPr lang="ru-RU" sz="4800" dirty="0"/>
          </a:p>
        </p:txBody>
      </p:sp>
      <p:sp>
        <p:nvSpPr>
          <p:cNvPr id="2" name="Subtitle 1"/>
          <p:cNvSpPr>
            <a:spLocks noGrp="1"/>
          </p:cNvSpPr>
          <p:nvPr>
            <p:ph type="subTitle" idx="1"/>
          </p:nvPr>
        </p:nvSpPr>
        <p:spPr/>
        <p:txBody>
          <a:bodyPr/>
          <a:lstStyle/>
          <a:p>
            <a:endParaRPr lang="ru-RU"/>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7661"/>
            <a:ext cx="7436441" cy="5720339"/>
          </a:xfrm>
          <a:prstGeom prst="rect">
            <a:avLst/>
          </a:prstGeom>
        </p:spPr>
      </p:pic>
    </p:spTree>
    <p:extLst>
      <p:ext uri="{BB962C8B-B14F-4D97-AF65-F5344CB8AC3E}">
        <p14:creationId xmlns:p14="http://schemas.microsoft.com/office/powerpoint/2010/main" val="254027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example</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48" y="937058"/>
            <a:ext cx="9580604" cy="6141413"/>
          </a:xfrm>
          <a:prstGeom prst="rect">
            <a:avLst/>
          </a:prstGeom>
        </p:spPr>
      </p:pic>
    </p:spTree>
    <p:extLst>
      <p:ext uri="{BB962C8B-B14F-4D97-AF65-F5344CB8AC3E}">
        <p14:creationId xmlns:p14="http://schemas.microsoft.com/office/powerpoint/2010/main" val="286537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748367" cy="5960902"/>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Azure Load Balancer delivers high availability and network performance to your applications. It is a Layer 4 (TCP, UDP) load balancer that distributes incoming traffic among healthy instances of services defined in a load-balanced set.</a:t>
            </a:r>
            <a:r>
              <a:rPr lang="en-US" sz="1600" dirty="0"/>
              <a:t> o</a:t>
            </a: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Azure Load Balancer configuration:</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incoming Internet traffic to virtual machines. This configuration is known as Internet-facing load balancing.</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Load balance traffic:	</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virtual machines in a virtual network</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virtual machines in cloud services</a:t>
            </a:r>
          </a:p>
          <a:p>
            <a:pPr marL="742950" lvl="1"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between on-premises computers and virtual machines in a cross-premises virtual network (  internal load balancing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Forward external traffic to a specific virtual machine.</a:t>
            </a:r>
          </a:p>
          <a:p>
            <a:pPr lvl="0" algn="l">
              <a:lnSpc>
                <a:spcPct val="120000"/>
              </a:lnSpc>
            </a:pPr>
            <a:endParaRPr lang="en-US" sz="1600" dirty="0">
              <a:latin typeface="Arial" panose="020B0604020202020204" pitchFamily="34" charset="0"/>
              <a:cs typeface="Arial" panose="020B0604020202020204" pitchFamily="34" charset="0"/>
            </a:endParaRPr>
          </a:p>
          <a:p>
            <a:pPr lvl="0" algn="l">
              <a:lnSpc>
                <a:spcPct val="120000"/>
              </a:lnSpc>
            </a:pPr>
            <a:r>
              <a:rPr lang="en-US" sz="1600" dirty="0">
                <a:latin typeface="Arial" panose="020B0604020202020204" pitchFamily="34" charset="0"/>
                <a:cs typeface="Arial" panose="020B0604020202020204" pitchFamily="34" charset="0"/>
              </a:rPr>
              <a:t>All resources in the cloud need a public IP address to be reachable from the Internet. Within the cloud infrastructure, Microsoft Azure uses non-routable IP addresses for its resources. Azure uses network address translation (NAT) with public IP addresses to communicate to the Internet.</a:t>
            </a:r>
          </a:p>
          <a:p>
            <a:pPr lvl="0" algn="l">
              <a:lnSpc>
                <a:spcPct val="120000"/>
              </a:lnSpc>
            </a:pP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8637462" cy="348657"/>
          </a:xfrm>
        </p:spPr>
        <p:txBody>
          <a:bodyPr>
            <a:noAutofit/>
          </a:bodyPr>
          <a:lstStyle/>
          <a:p>
            <a:r>
              <a:rPr lang="en-US" sz="4800" dirty="0"/>
              <a:t>Azure Internal Load Balancer</a:t>
            </a:r>
            <a:endParaRPr lang="ru-RU" sz="4800" dirty="0"/>
          </a:p>
        </p:txBody>
      </p:sp>
    </p:spTree>
    <p:extLst>
      <p:ext uri="{BB962C8B-B14F-4D97-AF65-F5344CB8AC3E}">
        <p14:creationId xmlns:p14="http://schemas.microsoft.com/office/powerpoint/2010/main" val="378602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583775" cy="5659150"/>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Hash-based distribution :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By default, it uses a 5-tuple (source IP, source port, destination IP, destination port, and protocol type) hash to map traffic to available servers.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Stickiness only within a transport session.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Packets in the same TCP or UDP session will be directed to the same instance behind the load-balanced endpoint. </a:t>
            </a:r>
          </a:p>
          <a:p>
            <a:pPr marL="285750" lvl="0" indent="-285750" algn="l">
              <a:lnSpc>
                <a:spcPct val="120000"/>
              </a:lnSpc>
              <a:buFont typeface="Arial" panose="020B0604020202020204" pitchFamily="34" charset="0"/>
              <a:buChar char="•"/>
            </a:pPr>
            <a:r>
              <a:rPr lang="en-US" sz="1600" dirty="0">
                <a:latin typeface="Arial" panose="020B0604020202020204" pitchFamily="34" charset="0"/>
                <a:cs typeface="Arial" panose="020B0604020202020204" pitchFamily="34" charset="0"/>
              </a:rPr>
              <a:t>When the client closes and reopens the connection or starts a new session from the same source IP, the source port changes. This may cause the traffic to go to a different endpoint in a different datacenter.</a:t>
            </a:r>
          </a:p>
          <a:p>
            <a:pPr lvl="0" algn="l">
              <a:lnSpc>
                <a:spcPct val="120000"/>
              </a:lnSpc>
            </a:pPr>
            <a:r>
              <a:rPr lang="en-US" sz="1600" dirty="0">
                <a:latin typeface="Arial" panose="020B0604020202020204" pitchFamily="34" charset="0"/>
                <a:cs typeface="Arial" panose="020B0604020202020204" pitchFamily="34" charset="0"/>
              </a:rPr>
              <a:t>Port forwarding</a:t>
            </a:r>
          </a:p>
          <a:p>
            <a:pPr lvl="0" algn="l">
              <a:lnSpc>
                <a:spcPct val="120000"/>
              </a:lnSpc>
            </a:pPr>
            <a:r>
              <a:rPr lang="en-US" sz="1600" dirty="0">
                <a:latin typeface="Arial" panose="020B0604020202020204" pitchFamily="34" charset="0"/>
                <a:cs typeface="Arial" panose="020B0604020202020204" pitchFamily="34" charset="0"/>
              </a:rPr>
              <a:t>Automatic reconfiguration during scale up/down</a:t>
            </a:r>
          </a:p>
          <a:p>
            <a:pPr lvl="0" algn="l">
              <a:lnSpc>
                <a:spcPct val="120000"/>
              </a:lnSpc>
            </a:pPr>
            <a:r>
              <a:rPr lang="en-US" sz="1600" dirty="0">
                <a:latin typeface="Arial" panose="020B0604020202020204" pitchFamily="34" charset="0"/>
                <a:cs typeface="Arial" panose="020B0604020202020204" pitchFamily="34" charset="0"/>
              </a:rPr>
              <a:t>Service monitoring by probes:</a:t>
            </a:r>
          </a:p>
          <a:p>
            <a:pPr marL="285750" lvl="0" indent="-285750" algn="l">
              <a:lnSpc>
                <a:spcPct val="120000"/>
              </a:lnSpc>
              <a:buFont typeface="Arial" panose="020B0604020202020204" pitchFamily="34" charset="0"/>
              <a:buChar char="•"/>
            </a:pPr>
            <a:r>
              <a:rPr lang="en-US" sz="1600" b="1" dirty="0"/>
              <a:t>Guest agent probe (on PaaS VMs only):</a:t>
            </a:r>
            <a:r>
              <a:rPr lang="en-US" sz="1600" dirty="0"/>
              <a:t>  utilizes the guest agent inside the virtual machine – check to HTTP 200</a:t>
            </a:r>
          </a:p>
          <a:p>
            <a:pPr marL="285750" lvl="0" indent="-285750" algn="l">
              <a:lnSpc>
                <a:spcPct val="120000"/>
              </a:lnSpc>
              <a:buFont typeface="Arial" panose="020B0604020202020204" pitchFamily="34" charset="0"/>
              <a:buChar char="•"/>
            </a:pPr>
            <a:r>
              <a:rPr lang="en-US" sz="1600" b="1" dirty="0"/>
              <a:t>HTTP custom probe:</a:t>
            </a:r>
            <a:r>
              <a:rPr lang="en-US" sz="1600" dirty="0"/>
              <a:t> Probe your endpoint on instance each 15 sec for TCP ACK or HTTP 200 within the timeout period.</a:t>
            </a:r>
          </a:p>
          <a:p>
            <a:pPr marL="285750" indent="-285750" algn="l">
              <a:lnSpc>
                <a:spcPct val="120000"/>
              </a:lnSpc>
              <a:buFont typeface="Arial" panose="020B0604020202020204" pitchFamily="34" charset="0"/>
              <a:buChar char="•"/>
            </a:pPr>
            <a:r>
              <a:rPr lang="en-US" sz="1600" b="1" dirty="0"/>
              <a:t>TCP custom probe: </a:t>
            </a:r>
            <a:r>
              <a:rPr lang="en-US" sz="1600" dirty="0"/>
              <a:t>relies on successful TCP session establishment to a defined probe port.</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534594"/>
            <a:ext cx="12064818" cy="552587"/>
          </a:xfrm>
        </p:spPr>
        <p:txBody>
          <a:bodyPr>
            <a:noAutofit/>
          </a:bodyPr>
          <a:lstStyle/>
          <a:p>
            <a:r>
              <a:rPr lang="en-US" sz="4800" dirty="0"/>
              <a:t>Azure Load Balancer features</a:t>
            </a:r>
            <a:endParaRPr lang="ru-RU" sz="4800" dirty="0"/>
          </a:p>
        </p:txBody>
      </p:sp>
    </p:spTree>
    <p:extLst>
      <p:ext uri="{BB962C8B-B14F-4D97-AF65-F5344CB8AC3E}">
        <p14:creationId xmlns:p14="http://schemas.microsoft.com/office/powerpoint/2010/main" val="61718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5932" y="183617"/>
            <a:ext cx="12064818" cy="552587"/>
          </a:xfrm>
        </p:spPr>
        <p:txBody>
          <a:bodyPr>
            <a:noAutofit/>
          </a:bodyPr>
          <a:lstStyle/>
          <a:p>
            <a:r>
              <a:rPr lang="en-US" sz="4800" dirty="0"/>
              <a:t>Azure Load Balancer distribution modes</a:t>
            </a:r>
            <a:endParaRPr lang="ru-RU"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37" y="1030532"/>
            <a:ext cx="7349626" cy="3011409"/>
          </a:xfrm>
          <a:prstGeom prst="rect">
            <a:avLst/>
          </a:prstGeom>
        </p:spPr>
      </p:pic>
      <p:sp>
        <p:nvSpPr>
          <p:cNvPr id="3" name="Subtitle 2"/>
          <p:cNvSpPr>
            <a:spLocks noGrp="1"/>
          </p:cNvSpPr>
          <p:nvPr>
            <p:ph type="subTitle" idx="1"/>
          </p:nvPr>
        </p:nvSpPr>
        <p:spPr>
          <a:xfrm>
            <a:off x="130223" y="1158506"/>
            <a:ext cx="9353214" cy="810890"/>
          </a:xfrm>
        </p:spPr>
        <p:txBody>
          <a:bodyPr>
            <a:noAutofit/>
          </a:bodyPr>
          <a:lstStyle/>
          <a:p>
            <a:pPr lvl="0" algn="l">
              <a:lnSpc>
                <a:spcPct val="120000"/>
              </a:lnSpc>
            </a:pPr>
            <a:r>
              <a:rPr lang="en-US" sz="1600" dirty="0">
                <a:latin typeface="Arial" panose="020B0604020202020204" pitchFamily="34" charset="0"/>
                <a:cs typeface="Arial" panose="020B0604020202020204" pitchFamily="34" charset="0"/>
              </a:rPr>
              <a:t>IP Affinity mode: use </a:t>
            </a:r>
            <a:r>
              <a:rPr lang="fr-FR" sz="1600" dirty="0"/>
              <a:t>(Source IP, Destination IP, Protocol) to </a:t>
            </a:r>
            <a:r>
              <a:rPr lang="fr-FR" sz="1600" dirty="0" err="1"/>
              <a:t>map</a:t>
            </a:r>
            <a:r>
              <a:rPr lang="fr-FR" sz="1600" dirty="0"/>
              <a:t> </a:t>
            </a:r>
            <a:r>
              <a:rPr lang="fr-FR" sz="1600" dirty="0" err="1"/>
              <a:t>traffic</a:t>
            </a:r>
            <a:endParaRPr lang="en-US" sz="1600" dirty="0">
              <a:latin typeface="Arial" panose="020B0604020202020204" pitchFamily="34" charset="0"/>
              <a:cs typeface="Arial" panose="020B0604020202020204" pitchFamily="34" charset="0"/>
            </a:endParaRPr>
          </a:p>
          <a:p>
            <a:pPr lvl="0" algn="l">
              <a:lnSpc>
                <a:spcPct val="120000"/>
              </a:lnSpc>
            </a:pPr>
            <a:endParaRPr lang="ru-RU"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964" y="3881188"/>
            <a:ext cx="7552422" cy="2976812"/>
          </a:xfrm>
          <a:prstGeom prst="rect">
            <a:avLst/>
          </a:prstGeom>
        </p:spPr>
      </p:pic>
      <p:sp>
        <p:nvSpPr>
          <p:cNvPr id="6" name="Subtitle 2"/>
          <p:cNvSpPr txBox="1">
            <a:spLocks/>
          </p:cNvSpPr>
          <p:nvPr/>
        </p:nvSpPr>
        <p:spPr>
          <a:xfrm>
            <a:off x="192569" y="4118197"/>
            <a:ext cx="9353214" cy="8108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1600" dirty="0">
                <a:latin typeface="Arial" panose="020B0604020202020204" pitchFamily="34" charset="0"/>
                <a:cs typeface="Arial" panose="020B0604020202020204" pitchFamily="34" charset="0"/>
              </a:rPr>
              <a:t>Hash based mode: use </a:t>
            </a:r>
            <a:r>
              <a:rPr lang="en-US" sz="1600" dirty="0"/>
              <a:t>(source IP, source port, destination IP, destination port, protocol type) hash to map traffic,  stickiness only within a transport session</a:t>
            </a:r>
            <a:endParaRPr lang="en-US" sz="1600" dirty="0">
              <a:latin typeface="Arial" panose="020B0604020202020204" pitchFamily="34" charset="0"/>
              <a:cs typeface="Arial" panose="020B0604020202020204" pitchFamily="34" charset="0"/>
            </a:endParaRPr>
          </a:p>
          <a:p>
            <a:pPr algn="l">
              <a:lnSpc>
                <a:spcPct val="120000"/>
              </a:lnSpc>
            </a:pPr>
            <a:endParaRPr lang="ru-RU"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793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430687"/>
            <a:ext cx="8637462" cy="348657"/>
          </a:xfrm>
        </p:spPr>
        <p:txBody>
          <a:bodyPr>
            <a:noAutofit/>
          </a:bodyPr>
          <a:lstStyle/>
          <a:p>
            <a:r>
              <a:rPr lang="en-US" sz="4800" dirty="0"/>
              <a:t>Azure Application Gateway</a:t>
            </a:r>
            <a:endParaRPr lang="ru-RU" sz="4800" dirty="0"/>
          </a:p>
        </p:txBody>
      </p:sp>
      <p:sp>
        <p:nvSpPr>
          <p:cNvPr id="6" name="TextBox 5"/>
          <p:cNvSpPr txBox="1"/>
          <p:nvPr/>
        </p:nvSpPr>
        <p:spPr>
          <a:xfrm>
            <a:off x="159327" y="861377"/>
            <a:ext cx="6327823" cy="369332"/>
          </a:xfrm>
          <a:prstGeom prst="rect">
            <a:avLst/>
          </a:prstGeom>
          <a:noFill/>
        </p:spPr>
        <p:txBody>
          <a:bodyPr wrap="none" rtlCol="0">
            <a:spAutoFit/>
          </a:bodyPr>
          <a:lstStyle/>
          <a:p>
            <a:r>
              <a:rPr lang="en-US" dirty="0"/>
              <a:t>Requests balancing/routing, firewall features and health checking</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45" y="1230709"/>
            <a:ext cx="5892652" cy="38054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430" y="1230708"/>
            <a:ext cx="5443988" cy="5339757"/>
          </a:xfrm>
          <a:prstGeom prst="rect">
            <a:avLst/>
          </a:prstGeom>
        </p:spPr>
      </p:pic>
    </p:spTree>
    <p:extLst>
      <p:ext uri="{BB962C8B-B14F-4D97-AF65-F5344CB8AC3E}">
        <p14:creationId xmlns:p14="http://schemas.microsoft.com/office/powerpoint/2010/main" val="1697327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476596" y="678475"/>
            <a:ext cx="10897985" cy="7431265"/>
          </a:xfrm>
          <a:prstGeom prst="rect">
            <a:avLst/>
          </a:prstGeom>
          <a:noFill/>
        </p:spPr>
        <p:txBody>
          <a:bodyPr wrap="square" rtlCol="0">
            <a:spAutoFit/>
          </a:bodyPr>
          <a:lstStyle/>
          <a:p>
            <a:pPr>
              <a:lnSpc>
                <a:spcPct val="150000"/>
              </a:lnSpc>
            </a:pPr>
            <a:r>
              <a:rPr lang="en-US" sz="2000" dirty="0"/>
              <a:t>Application Gateway currently supports layer-7 application delivery for the following:</a:t>
            </a:r>
          </a:p>
          <a:p>
            <a:pPr marL="285750" indent="-285750">
              <a:lnSpc>
                <a:spcPct val="150000"/>
              </a:lnSpc>
              <a:buFont typeface="Arial" panose="020B0604020202020204" pitchFamily="34" charset="0"/>
              <a:buChar char="•"/>
            </a:pPr>
            <a:r>
              <a:rPr lang="en-US" sz="2000" b="1" dirty="0"/>
              <a:t>HTTP load balancing</a:t>
            </a:r>
          </a:p>
          <a:p>
            <a:pPr marL="285750" indent="-285750">
              <a:lnSpc>
                <a:spcPct val="150000"/>
              </a:lnSpc>
              <a:buFont typeface="Arial" panose="020B0604020202020204" pitchFamily="34" charset="0"/>
              <a:buChar char="•"/>
            </a:pPr>
            <a:r>
              <a:rPr lang="en-US" sz="2000" b="1" dirty="0"/>
              <a:t>Cookie-based session affinity</a:t>
            </a:r>
          </a:p>
          <a:p>
            <a:pPr marL="285750" indent="-285750">
              <a:lnSpc>
                <a:spcPct val="150000"/>
              </a:lnSpc>
              <a:buFont typeface="Arial" panose="020B0604020202020204" pitchFamily="34" charset="0"/>
              <a:buChar char="•"/>
            </a:pPr>
            <a:r>
              <a:rPr lang="en-US" sz="2000" b="1" dirty="0"/>
              <a:t>Secure Sockets Layer (SSL) offload</a:t>
            </a:r>
          </a:p>
          <a:p>
            <a:pPr marL="285750" indent="-285750">
              <a:lnSpc>
                <a:spcPct val="150000"/>
              </a:lnSpc>
              <a:buFont typeface="Arial" panose="020B0604020202020204" pitchFamily="34" charset="0"/>
              <a:buChar char="•"/>
            </a:pPr>
            <a:r>
              <a:rPr lang="en-US" sz="2000" b="1" dirty="0"/>
              <a:t>URL-based content routing </a:t>
            </a:r>
          </a:p>
          <a:p>
            <a:pPr marL="285750" indent="-285750">
              <a:lnSpc>
                <a:spcPct val="150000"/>
              </a:lnSpc>
              <a:buFont typeface="Arial" panose="020B0604020202020204" pitchFamily="34" charset="0"/>
              <a:buChar char="•"/>
            </a:pPr>
            <a:r>
              <a:rPr lang="en-US" sz="2000" b="1" dirty="0"/>
              <a:t>Multi-site routing</a:t>
            </a:r>
          </a:p>
          <a:p>
            <a:pPr>
              <a:lnSpc>
                <a:spcPct val="150000"/>
              </a:lnSpc>
            </a:pPr>
            <a:endParaRPr lang="en-US" sz="2000" dirty="0"/>
          </a:p>
          <a:p>
            <a:pPr>
              <a:lnSpc>
                <a:spcPct val="150000"/>
              </a:lnSpc>
            </a:pPr>
            <a:r>
              <a:rPr lang="en-US" sz="2000" dirty="0"/>
              <a:t>HTTP layer 7 load balancing is useful for:</a:t>
            </a:r>
          </a:p>
          <a:p>
            <a:pPr marL="285750" indent="-285750">
              <a:lnSpc>
                <a:spcPct val="150000"/>
              </a:lnSpc>
              <a:buFont typeface="Arial" panose="020B0604020202020204" pitchFamily="34" charset="0"/>
              <a:buChar char="•"/>
            </a:pPr>
            <a:r>
              <a:rPr lang="en-US" sz="2000" dirty="0"/>
              <a:t>Applications that require requests from the same user/client session to reach the same back-end virtual </a:t>
            </a:r>
            <a:r>
              <a:rPr lang="en-US" sz="2000" dirty="0" err="1"/>
              <a:t>machine.Examples</a:t>
            </a:r>
            <a:r>
              <a:rPr lang="en-US" sz="2000" dirty="0"/>
              <a:t> of these applications would be shopping cart apps and web mail servers.</a:t>
            </a:r>
          </a:p>
          <a:p>
            <a:pPr marL="285750" indent="-285750">
              <a:lnSpc>
                <a:spcPct val="150000"/>
              </a:lnSpc>
              <a:buFont typeface="Arial" panose="020B0604020202020204" pitchFamily="34" charset="0"/>
              <a:buChar char="•"/>
            </a:pPr>
            <a:r>
              <a:rPr lang="en-US" sz="2000" dirty="0"/>
              <a:t>Applications that want to free web server farms from SSL termination overhead.</a:t>
            </a:r>
          </a:p>
          <a:p>
            <a:pPr marL="285750" indent="-285750">
              <a:lnSpc>
                <a:spcPct val="150000"/>
              </a:lnSpc>
              <a:buFont typeface="Arial" panose="020B0604020202020204" pitchFamily="34" charset="0"/>
              <a:buChar char="•"/>
            </a:pPr>
            <a:r>
              <a:rPr lang="en-US" sz="2000" dirty="0"/>
              <a:t>Applications, such as a content delivery network, that requires multiple HTTP requests on the same long-running TCP connection to be routed or load balanced to different back-end servers.</a:t>
            </a:r>
          </a:p>
          <a:p>
            <a:pPr>
              <a:lnSpc>
                <a:spcPct val="150000"/>
              </a:lnSpc>
            </a:pPr>
            <a:endParaRPr lang="en-US" sz="2000" dirty="0"/>
          </a:p>
          <a:p>
            <a:pPr>
              <a:lnSpc>
                <a:spcPct val="150000"/>
              </a:lnSpc>
            </a:pPr>
            <a:r>
              <a:rPr lang="en-US" sz="2000" dirty="0"/>
              <a:t>Application Gateway available in </a:t>
            </a:r>
            <a:r>
              <a:rPr lang="ru-RU" sz="2000" dirty="0"/>
              <a:t>3 </a:t>
            </a:r>
            <a:r>
              <a:rPr lang="en-US" sz="2000" dirty="0"/>
              <a:t>sizes : Small ( on for dev/</a:t>
            </a:r>
            <a:r>
              <a:rPr lang="en-US" sz="2000" dirty="0" err="1"/>
              <a:t>qa</a:t>
            </a:r>
            <a:r>
              <a:rPr lang="en-US" sz="2000" dirty="0"/>
              <a:t> ), Medium, Large.</a:t>
            </a:r>
          </a:p>
          <a:p>
            <a:pPr>
              <a:lnSpc>
                <a:spcPct val="150000"/>
              </a:lnSpc>
            </a:pPr>
            <a:endParaRPr lang="ru-RU" sz="2000" dirty="0"/>
          </a:p>
        </p:txBody>
      </p:sp>
    </p:spTree>
    <p:extLst>
      <p:ext uri="{BB962C8B-B14F-4D97-AF65-F5344CB8AC3E}">
        <p14:creationId xmlns:p14="http://schemas.microsoft.com/office/powerpoint/2010/main" val="382493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7332" y="1655100"/>
            <a:ext cx="10573558" cy="2535899"/>
          </a:xfrm>
          <a:prstGeom prst="rect">
            <a:avLst/>
          </a:prstGeom>
        </p:spPr>
      </p:pic>
      <p:sp>
        <p:nvSpPr>
          <p:cNvPr id="4" name="Title 3"/>
          <p:cNvSpPr>
            <a:spLocks noGrp="1"/>
          </p:cNvSpPr>
          <p:nvPr>
            <p:ph type="ctrTitle"/>
          </p:nvPr>
        </p:nvSpPr>
        <p:spPr>
          <a:xfrm>
            <a:off x="447332" y="499959"/>
            <a:ext cx="12064818" cy="552587"/>
          </a:xfrm>
        </p:spPr>
        <p:txBody>
          <a:bodyPr>
            <a:noAutofit/>
          </a:bodyPr>
          <a:lstStyle/>
          <a:p>
            <a:r>
              <a:rPr lang="en-US" sz="4800" dirty="0"/>
              <a:t>Azure Application Gateway</a:t>
            </a:r>
            <a:endParaRPr lang="ru-RU" sz="4800" dirty="0"/>
          </a:p>
        </p:txBody>
      </p:sp>
      <p:sp>
        <p:nvSpPr>
          <p:cNvPr id="2" name="TextBox 1"/>
          <p:cNvSpPr txBox="1"/>
          <p:nvPr/>
        </p:nvSpPr>
        <p:spPr>
          <a:xfrm>
            <a:off x="594360" y="1052547"/>
            <a:ext cx="10579608" cy="923330"/>
          </a:xfrm>
          <a:prstGeom prst="rect">
            <a:avLst/>
          </a:prstGeom>
          <a:noFill/>
        </p:spPr>
        <p:txBody>
          <a:bodyPr wrap="square" rtlCol="0">
            <a:spAutoFit/>
          </a:bodyPr>
          <a:lstStyle/>
          <a:p>
            <a:r>
              <a:rPr lang="en-US" dirty="0"/>
              <a:t>The following table shows an average performance throughput for each application gateway instance:</a:t>
            </a:r>
          </a:p>
          <a:p>
            <a:endParaRPr lang="en-US" dirty="0"/>
          </a:p>
          <a:p>
            <a:endParaRPr lang="ru-RU" dirty="0"/>
          </a:p>
        </p:txBody>
      </p:sp>
    </p:spTree>
    <p:extLst>
      <p:ext uri="{BB962C8B-B14F-4D97-AF65-F5344CB8AC3E}">
        <p14:creationId xmlns:p14="http://schemas.microsoft.com/office/powerpoint/2010/main" val="257895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954" y="1241178"/>
            <a:ext cx="8637462" cy="348657"/>
          </a:xfrm>
        </p:spPr>
        <p:txBody>
          <a:bodyPr>
            <a:noAutofit/>
          </a:bodyPr>
          <a:lstStyle/>
          <a:p>
            <a:r>
              <a:rPr lang="en-US" sz="4800" dirty="0"/>
              <a:t>Azure Application Gateway:</a:t>
            </a:r>
            <a:br>
              <a:rPr lang="en-US" sz="4800" dirty="0"/>
            </a:br>
            <a:r>
              <a:rPr lang="en-US" sz="4800" dirty="0"/>
              <a:t>Web Application Firewall (WAF )</a:t>
            </a:r>
            <a:endParaRPr lang="ru-RU"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95" y="2026252"/>
            <a:ext cx="8278380" cy="5458587"/>
          </a:xfrm>
          <a:prstGeom prst="rect">
            <a:avLst/>
          </a:prstGeom>
        </p:spPr>
      </p:pic>
    </p:spTree>
    <p:extLst>
      <p:ext uri="{BB962C8B-B14F-4D97-AF65-F5344CB8AC3E}">
        <p14:creationId xmlns:p14="http://schemas.microsoft.com/office/powerpoint/2010/main" val="310969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66295" y="726964"/>
            <a:ext cx="9646153" cy="4032572"/>
          </a:xfrm>
        </p:spPr>
        <p:txBody>
          <a:bodyPr>
            <a:noAutofit/>
          </a:bodyPr>
          <a:lstStyle/>
          <a:p>
            <a:pPr marL="342900" lvl="0" indent="-342900" algn="l">
              <a:lnSpc>
                <a:spcPct val="120000"/>
              </a:lnSpc>
              <a:buAutoNum type="arabicParenR"/>
            </a:pPr>
            <a:r>
              <a:rPr lang="en-US" dirty="0"/>
              <a:t>Web application in cloud – end-to-end solution</a:t>
            </a:r>
          </a:p>
          <a:p>
            <a:pPr marL="342900" lvl="0" indent="-342900" algn="l">
              <a:lnSpc>
                <a:spcPct val="120000"/>
              </a:lnSpc>
              <a:buAutoNum type="arabicParenR"/>
            </a:pPr>
            <a:r>
              <a:rPr lang="en-US" dirty="0"/>
              <a:t>High availability services </a:t>
            </a:r>
          </a:p>
          <a:p>
            <a:pPr marL="800100" lvl="1" indent="-342900" algn="l">
              <a:lnSpc>
                <a:spcPct val="120000"/>
              </a:lnSpc>
              <a:buAutoNum type="arabicParenR"/>
            </a:pPr>
            <a:r>
              <a:rPr lang="en-US" dirty="0"/>
              <a:t>Azure DNS</a:t>
            </a:r>
          </a:p>
          <a:p>
            <a:pPr marL="800100" lvl="1" indent="-342900" algn="l">
              <a:lnSpc>
                <a:spcPct val="120000"/>
              </a:lnSpc>
              <a:buAutoNum type="arabicParenR"/>
            </a:pPr>
            <a:r>
              <a:rPr lang="en-US" dirty="0"/>
              <a:t>Traffic Manager</a:t>
            </a:r>
          </a:p>
          <a:p>
            <a:pPr marL="342900" lvl="0" indent="-342900" algn="l">
              <a:lnSpc>
                <a:spcPct val="120000"/>
              </a:lnSpc>
              <a:buAutoNum type="arabicParenR"/>
            </a:pPr>
            <a:r>
              <a:rPr lang="en-US" dirty="0"/>
              <a:t>Load Balancing</a:t>
            </a:r>
          </a:p>
          <a:p>
            <a:pPr marL="800100" lvl="1" indent="-342900" algn="l">
              <a:lnSpc>
                <a:spcPct val="120000"/>
              </a:lnSpc>
              <a:buAutoNum type="arabicParenR"/>
            </a:pPr>
            <a:r>
              <a:rPr lang="en-US" dirty="0"/>
              <a:t>Application Gateway</a:t>
            </a:r>
          </a:p>
          <a:p>
            <a:pPr marL="800100" lvl="1" indent="-342900" algn="l">
              <a:lnSpc>
                <a:spcPct val="120000"/>
              </a:lnSpc>
              <a:buAutoNum type="arabicParenR"/>
            </a:pPr>
            <a:r>
              <a:rPr lang="en-US" dirty="0"/>
              <a:t>Azure Internal Load Balancer</a:t>
            </a:r>
          </a:p>
          <a:p>
            <a:pPr marL="342900" indent="-342900" algn="l">
              <a:lnSpc>
                <a:spcPct val="120000"/>
              </a:lnSpc>
              <a:buFont typeface="Arial" panose="020B0604020202020204" pitchFamily="34" charset="0"/>
              <a:buAutoNum type="arabicParenR"/>
            </a:pPr>
            <a:r>
              <a:rPr lang="en-US" dirty="0"/>
              <a:t>API Management, Mobile App, Logical App</a:t>
            </a:r>
          </a:p>
          <a:p>
            <a:pPr marL="342900" lvl="0" indent="-342900" algn="l">
              <a:lnSpc>
                <a:spcPct val="120000"/>
              </a:lnSpc>
              <a:buAutoNum type="arabicParenR"/>
            </a:pPr>
            <a:r>
              <a:rPr lang="en-US" dirty="0"/>
              <a:t>App Services: Web apps</a:t>
            </a:r>
          </a:p>
          <a:p>
            <a:pPr marL="800100" lvl="1" indent="-342900" algn="l">
              <a:lnSpc>
                <a:spcPct val="120000"/>
              </a:lnSpc>
              <a:buAutoNum type="arabicParenR"/>
            </a:pPr>
            <a:r>
              <a:rPr lang="en-US" dirty="0"/>
              <a:t>Plans &amp; features</a:t>
            </a:r>
          </a:p>
          <a:p>
            <a:pPr marL="800100" lvl="1" indent="-342900" algn="l">
              <a:lnSpc>
                <a:spcPct val="120000"/>
              </a:lnSpc>
              <a:buAutoNum type="arabicParenR"/>
            </a:pPr>
            <a:r>
              <a:rPr lang="en-US" dirty="0"/>
              <a:t>Staging environment</a:t>
            </a:r>
          </a:p>
          <a:p>
            <a:pPr marL="800100" lvl="1" indent="-342900" algn="l">
              <a:lnSpc>
                <a:spcPct val="120000"/>
              </a:lnSpc>
              <a:buAutoNum type="arabicParenR"/>
            </a:pPr>
            <a:r>
              <a:rPr lang="en-US" dirty="0"/>
              <a:t>Web jobs </a:t>
            </a:r>
          </a:p>
        </p:txBody>
      </p:sp>
      <p:sp>
        <p:nvSpPr>
          <p:cNvPr id="4" name="Title 3"/>
          <p:cNvSpPr>
            <a:spLocks noGrp="1"/>
          </p:cNvSpPr>
          <p:nvPr>
            <p:ph type="ctrTitle"/>
          </p:nvPr>
        </p:nvSpPr>
        <p:spPr>
          <a:xfrm>
            <a:off x="2128815" y="112031"/>
            <a:ext cx="4061076" cy="552587"/>
          </a:xfrm>
        </p:spPr>
        <p:txBody>
          <a:bodyPr>
            <a:noAutofit/>
          </a:bodyPr>
          <a:lstStyle/>
          <a:p>
            <a:r>
              <a:rPr lang="en-US" sz="4800" dirty="0"/>
              <a:t>Contents</a:t>
            </a:r>
            <a:endParaRPr lang="ru-RU" sz="4800" dirty="0"/>
          </a:p>
        </p:txBody>
      </p:sp>
    </p:spTree>
    <p:extLst>
      <p:ext uri="{BB962C8B-B14F-4D97-AF65-F5344CB8AC3E}">
        <p14:creationId xmlns:p14="http://schemas.microsoft.com/office/powerpoint/2010/main" val="276919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97985" cy="5492273"/>
          </a:xfrm>
          <a:prstGeom prst="rect">
            <a:avLst/>
          </a:prstGeom>
          <a:noFill/>
        </p:spPr>
        <p:txBody>
          <a:bodyPr wrap="square" rtlCol="0">
            <a:spAutoFit/>
          </a:bodyPr>
          <a:lstStyle/>
          <a:p>
            <a:pPr>
              <a:lnSpc>
                <a:spcPct val="150000"/>
              </a:lnSpc>
            </a:pPr>
            <a:r>
              <a:rPr lang="en-US" dirty="0"/>
              <a:t>Baseline protection against most of the OWASP top 10 common web vulnerabilities.</a:t>
            </a:r>
          </a:p>
          <a:p>
            <a:pPr marL="285750" indent="-285750">
              <a:lnSpc>
                <a:spcPct val="150000"/>
              </a:lnSpc>
              <a:buFont typeface="Arial" panose="020B0604020202020204" pitchFamily="34" charset="0"/>
              <a:buChar char="•"/>
            </a:pPr>
            <a:r>
              <a:rPr lang="en-US" dirty="0"/>
              <a:t>SQL injection protection</a:t>
            </a:r>
          </a:p>
          <a:p>
            <a:pPr marL="285750" indent="-285750">
              <a:lnSpc>
                <a:spcPct val="150000"/>
              </a:lnSpc>
              <a:buFont typeface="Arial" panose="020B0604020202020204" pitchFamily="34" charset="0"/>
              <a:buChar char="•"/>
            </a:pPr>
            <a:r>
              <a:rPr lang="en-US" dirty="0"/>
              <a:t>Cross site scripting protection</a:t>
            </a:r>
          </a:p>
          <a:p>
            <a:pPr marL="285750" indent="-285750">
              <a:lnSpc>
                <a:spcPct val="150000"/>
              </a:lnSpc>
              <a:buFont typeface="Arial" panose="020B0604020202020204" pitchFamily="34" charset="0"/>
              <a:buChar char="•"/>
            </a:pPr>
            <a:r>
              <a:rPr lang="en-US" dirty="0"/>
              <a:t>Common Web Attacks Protection such as command injection, HTTP request smuggling, HTTP response splitting, and remote file inclusion attack</a:t>
            </a:r>
          </a:p>
          <a:p>
            <a:pPr marL="285750" indent="-285750">
              <a:lnSpc>
                <a:spcPct val="150000"/>
              </a:lnSpc>
              <a:buFont typeface="Arial" panose="020B0604020202020204" pitchFamily="34" charset="0"/>
              <a:buChar char="•"/>
            </a:pPr>
            <a:r>
              <a:rPr lang="en-US" dirty="0"/>
              <a:t>Protection against HTTP protocol violations</a:t>
            </a:r>
          </a:p>
          <a:p>
            <a:pPr marL="285750" indent="-285750">
              <a:lnSpc>
                <a:spcPct val="150000"/>
              </a:lnSpc>
              <a:buFont typeface="Arial" panose="020B0604020202020204" pitchFamily="34" charset="0"/>
              <a:buChar char="•"/>
            </a:pPr>
            <a:r>
              <a:rPr lang="en-US" dirty="0"/>
              <a:t>Protection against HTTP protocol anomalies such as missing host user-agent and accept headers</a:t>
            </a:r>
          </a:p>
          <a:p>
            <a:pPr marL="285750" indent="-285750">
              <a:lnSpc>
                <a:spcPct val="150000"/>
              </a:lnSpc>
              <a:buFont typeface="Arial" panose="020B0604020202020204" pitchFamily="34" charset="0"/>
              <a:buChar char="•"/>
            </a:pPr>
            <a:r>
              <a:rPr lang="en-US" dirty="0"/>
              <a:t>HTTP </a:t>
            </a:r>
            <a:r>
              <a:rPr lang="en-US" dirty="0" err="1"/>
              <a:t>DoS</a:t>
            </a:r>
            <a:r>
              <a:rPr lang="en-US" dirty="0"/>
              <a:t> Protections including HTTP flooding and slow HTTP </a:t>
            </a:r>
            <a:r>
              <a:rPr lang="en-US" dirty="0" err="1"/>
              <a:t>DoS</a:t>
            </a:r>
            <a:r>
              <a:rPr lang="en-US" dirty="0"/>
              <a:t> prevention</a:t>
            </a:r>
          </a:p>
          <a:p>
            <a:pPr marL="285750" indent="-285750">
              <a:lnSpc>
                <a:spcPct val="150000"/>
              </a:lnSpc>
              <a:buFont typeface="Arial" panose="020B0604020202020204" pitchFamily="34" charset="0"/>
              <a:buChar char="•"/>
            </a:pPr>
            <a:r>
              <a:rPr lang="en-US" dirty="0"/>
              <a:t>Prevention against bots, crawlers, and scanners</a:t>
            </a:r>
          </a:p>
          <a:p>
            <a:pPr marL="285750" indent="-285750">
              <a:lnSpc>
                <a:spcPct val="150000"/>
              </a:lnSpc>
              <a:buFont typeface="Arial" panose="020B0604020202020204" pitchFamily="34" charset="0"/>
              <a:buChar char="•"/>
            </a:pPr>
            <a:r>
              <a:rPr lang="en-US" dirty="0"/>
              <a:t>Detection of common application misconfigurations (i.e. Apache, IIS, </a:t>
            </a:r>
            <a:r>
              <a:rPr lang="en-US" dirty="0" err="1"/>
              <a:t>etc</a:t>
            </a:r>
            <a:r>
              <a:rPr lang="en-US" dirty="0"/>
              <a:t>)</a:t>
            </a:r>
          </a:p>
          <a:p>
            <a:pPr>
              <a:lnSpc>
                <a:spcPct val="150000"/>
              </a:lnSpc>
            </a:pPr>
            <a:endParaRPr lang="en-US" dirty="0"/>
          </a:p>
          <a:p>
            <a:pPr>
              <a:lnSpc>
                <a:spcPct val="150000"/>
              </a:lnSpc>
            </a:pPr>
            <a:endParaRPr lang="en-US" dirty="0"/>
          </a:p>
          <a:p>
            <a:pPr>
              <a:lnSpc>
                <a:spcPct val="150000"/>
              </a:lnSpc>
            </a:pPr>
            <a:endParaRPr lang="ru-RU" sz="2000" dirty="0"/>
          </a:p>
        </p:txBody>
      </p:sp>
      <p:sp>
        <p:nvSpPr>
          <p:cNvPr id="3" name="TextBox 2"/>
          <p:cNvSpPr txBox="1"/>
          <p:nvPr/>
        </p:nvSpPr>
        <p:spPr>
          <a:xfrm>
            <a:off x="3962400" y="6068291"/>
            <a:ext cx="6248400" cy="646331"/>
          </a:xfrm>
          <a:prstGeom prst="rect">
            <a:avLst/>
          </a:prstGeom>
          <a:noFill/>
        </p:spPr>
        <p:txBody>
          <a:bodyPr wrap="square" rtlCol="0">
            <a:spAutoFit/>
          </a:bodyPr>
          <a:lstStyle/>
          <a:p>
            <a:r>
              <a:rPr lang="en-US" dirty="0"/>
              <a:t>OWASP = Open Web Application Security Project - owasp.org/</a:t>
            </a:r>
          </a:p>
          <a:p>
            <a:endParaRPr lang="ru-RU" dirty="0"/>
          </a:p>
        </p:txBody>
      </p:sp>
    </p:spTree>
    <p:extLst>
      <p:ext uri="{BB962C8B-B14F-4D97-AF65-F5344CB8AC3E}">
        <p14:creationId xmlns:p14="http://schemas.microsoft.com/office/powerpoint/2010/main" val="172820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6028"/>
            <a:ext cx="12064818" cy="552587"/>
          </a:xfrm>
        </p:spPr>
        <p:txBody>
          <a:bodyPr>
            <a:noAutofit/>
          </a:bodyPr>
          <a:lstStyle/>
          <a:p>
            <a:r>
              <a:rPr lang="en-US" sz="4800" dirty="0"/>
              <a:t>Web Application Firewall</a:t>
            </a:r>
            <a:endParaRPr lang="ru-RU" sz="4800" dirty="0"/>
          </a:p>
        </p:txBody>
      </p:sp>
      <p:sp>
        <p:nvSpPr>
          <p:cNvPr id="2" name="TextBox 1"/>
          <p:cNvSpPr txBox="1"/>
          <p:nvPr/>
        </p:nvSpPr>
        <p:spPr>
          <a:xfrm>
            <a:off x="594359" y="1052547"/>
            <a:ext cx="10870277" cy="4245778"/>
          </a:xfrm>
          <a:prstGeom prst="rect">
            <a:avLst/>
          </a:prstGeom>
          <a:noFill/>
        </p:spPr>
        <p:txBody>
          <a:bodyPr wrap="square" rtlCol="0">
            <a:spAutoFit/>
          </a:bodyPr>
          <a:lstStyle/>
          <a:p>
            <a:pPr>
              <a:lnSpc>
                <a:spcPct val="150000"/>
              </a:lnSpc>
            </a:pPr>
            <a:r>
              <a:rPr lang="en-US" dirty="0"/>
              <a:t>Application Gateway WAF can be configured to run in the following two modes:</a:t>
            </a:r>
          </a:p>
          <a:p>
            <a:pPr>
              <a:lnSpc>
                <a:spcPct val="150000"/>
              </a:lnSpc>
            </a:pPr>
            <a:endParaRPr lang="en-US" b="1" dirty="0"/>
          </a:p>
          <a:p>
            <a:pPr>
              <a:lnSpc>
                <a:spcPct val="150000"/>
              </a:lnSpc>
            </a:pPr>
            <a:r>
              <a:rPr lang="en-US" b="1" dirty="0"/>
              <a:t>Detection mode</a:t>
            </a:r>
            <a:r>
              <a:rPr lang="en-US" dirty="0"/>
              <a:t> – WAF monitors and logs all threat alerts into a log file:</a:t>
            </a:r>
          </a:p>
          <a:p>
            <a:pPr marL="1200150" lvl="2" indent="-285750">
              <a:lnSpc>
                <a:spcPct val="150000"/>
              </a:lnSpc>
              <a:buFont typeface="Arial" panose="020B0604020202020204" pitchFamily="34" charset="0"/>
              <a:buChar char="•"/>
            </a:pPr>
            <a:r>
              <a:rPr lang="en-US" dirty="0"/>
              <a:t>Logging diagnostics for Application Gateway should be ON in Diagnostics section. </a:t>
            </a:r>
          </a:p>
          <a:p>
            <a:pPr marL="1200150" lvl="2" indent="-285750">
              <a:lnSpc>
                <a:spcPct val="150000"/>
              </a:lnSpc>
              <a:buFont typeface="Arial" panose="020B0604020202020204" pitchFamily="34" charset="0"/>
              <a:buChar char="•"/>
            </a:pPr>
            <a:r>
              <a:rPr lang="en-US" dirty="0"/>
              <a:t>WAF log is selected and turned ON</a:t>
            </a:r>
          </a:p>
          <a:p>
            <a:pPr>
              <a:lnSpc>
                <a:spcPct val="150000"/>
              </a:lnSpc>
            </a:pPr>
            <a:endParaRPr lang="en-US" dirty="0"/>
          </a:p>
          <a:p>
            <a:pPr>
              <a:lnSpc>
                <a:spcPct val="150000"/>
              </a:lnSpc>
            </a:pPr>
            <a:r>
              <a:rPr lang="en-US" b="1" dirty="0"/>
              <a:t>Prevention mode</a:t>
            </a:r>
            <a:r>
              <a:rPr lang="en-US" dirty="0"/>
              <a:t> – blocks intrusions and attacks detected by its rules:</a:t>
            </a:r>
          </a:p>
          <a:p>
            <a:pPr marL="742950" lvl="1" indent="-285750">
              <a:lnSpc>
                <a:spcPct val="150000"/>
              </a:lnSpc>
              <a:buFont typeface="Arial" panose="020B0604020202020204" pitchFamily="34" charset="0"/>
              <a:buChar char="•"/>
            </a:pPr>
            <a:r>
              <a:rPr lang="en-US" dirty="0"/>
              <a:t>The attacker receives a 403 unauthorized access exception and the connection is terminated. </a:t>
            </a:r>
          </a:p>
          <a:p>
            <a:pPr marL="742950" lvl="1" indent="-285750">
              <a:lnSpc>
                <a:spcPct val="150000"/>
              </a:lnSpc>
              <a:buFont typeface="Arial" panose="020B0604020202020204" pitchFamily="34" charset="0"/>
              <a:buChar char="•"/>
            </a:pPr>
            <a:r>
              <a:rPr lang="en-US" dirty="0"/>
              <a:t>Prevention mode continues to log such attacks in the WAF logs.</a:t>
            </a:r>
          </a:p>
          <a:p>
            <a:pPr>
              <a:lnSpc>
                <a:spcPct val="150000"/>
              </a:lnSpc>
            </a:pPr>
            <a:endParaRPr lang="ru-RU" sz="2000" dirty="0"/>
          </a:p>
        </p:txBody>
      </p:sp>
      <p:sp>
        <p:nvSpPr>
          <p:cNvPr id="5" name="TextBox 4"/>
          <p:cNvSpPr txBox="1"/>
          <p:nvPr/>
        </p:nvSpPr>
        <p:spPr>
          <a:xfrm>
            <a:off x="698268" y="6047111"/>
            <a:ext cx="10870277" cy="400110"/>
          </a:xfrm>
          <a:prstGeom prst="rect">
            <a:avLst/>
          </a:prstGeom>
          <a:noFill/>
        </p:spPr>
        <p:txBody>
          <a:bodyPr wrap="square" rtlCol="0">
            <a:spAutoFit/>
          </a:bodyPr>
          <a:lstStyle/>
          <a:p>
            <a:r>
              <a:rPr lang="en-US" sz="2000" dirty="0"/>
              <a:t>Another option for Firewall is to use Barracuda application firewall in front of web facing apps.</a:t>
            </a:r>
            <a:endParaRPr lang="ru-RU" sz="2000" dirty="0"/>
          </a:p>
        </p:txBody>
      </p:sp>
    </p:spTree>
    <p:extLst>
      <p:ext uri="{BB962C8B-B14F-4D97-AF65-F5344CB8AC3E}">
        <p14:creationId xmlns:p14="http://schemas.microsoft.com/office/powerpoint/2010/main" val="130462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Application Gateway vs Load Balancer</a:t>
            </a:r>
            <a:endParaRPr lang="ru-RU" sz="4800" dirty="0"/>
          </a:p>
        </p:txBody>
      </p:sp>
      <p:pic>
        <p:nvPicPr>
          <p:cNvPr id="3" name="Picture 2"/>
          <p:cNvPicPr>
            <a:picLocks noChangeAspect="1"/>
          </p:cNvPicPr>
          <p:nvPr/>
        </p:nvPicPr>
        <p:blipFill>
          <a:blip r:embed="rId2"/>
          <a:stretch>
            <a:fillRect/>
          </a:stretch>
        </p:blipFill>
        <p:spPr>
          <a:xfrm>
            <a:off x="2395728" y="948404"/>
            <a:ext cx="6675120" cy="5829055"/>
          </a:xfrm>
          <a:prstGeom prst="rect">
            <a:avLst/>
          </a:prstGeom>
        </p:spPr>
      </p:pic>
    </p:spTree>
    <p:extLst>
      <p:ext uri="{BB962C8B-B14F-4D97-AF65-F5344CB8AC3E}">
        <p14:creationId xmlns:p14="http://schemas.microsoft.com/office/powerpoint/2010/main" val="75479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Azure App Services</a:t>
            </a:r>
            <a:endParaRPr lang="ru-RU" sz="4800" dirty="0"/>
          </a:p>
        </p:txBody>
      </p:sp>
      <p:pic>
        <p:nvPicPr>
          <p:cNvPr id="9" name="Picture 8"/>
          <p:cNvPicPr>
            <a:picLocks noChangeAspect="1"/>
          </p:cNvPicPr>
          <p:nvPr/>
        </p:nvPicPr>
        <p:blipFill>
          <a:blip r:embed="rId2"/>
          <a:stretch>
            <a:fillRect/>
          </a:stretch>
        </p:blipFill>
        <p:spPr>
          <a:xfrm>
            <a:off x="0" y="1780310"/>
            <a:ext cx="12039050" cy="2867569"/>
          </a:xfrm>
          <a:prstGeom prst="rect">
            <a:avLst/>
          </a:prstGeom>
        </p:spPr>
      </p:pic>
    </p:spTree>
    <p:extLst>
      <p:ext uri="{BB962C8B-B14F-4D97-AF65-F5344CB8AC3E}">
        <p14:creationId xmlns:p14="http://schemas.microsoft.com/office/powerpoint/2010/main" val="25367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3115"/>
            <a:ext cx="11655425" cy="900113"/>
          </a:xfrm>
          <a:prstGeom prst="rect">
            <a:avLst/>
          </a:prstGeom>
        </p:spPr>
        <p:txBody>
          <a:bodyPr/>
          <a:lstStyle/>
          <a:p>
            <a:r>
              <a:rPr lang="en-US" dirty="0" err="1"/>
              <a:t>AppServices</a:t>
            </a:r>
            <a:r>
              <a:rPr lang="en-US" dirty="0"/>
              <a:t>: Mobile Apps</a:t>
            </a:r>
            <a:endParaRPr lang="ru-RU" dirty="0"/>
          </a:p>
        </p:txBody>
      </p:sp>
      <p:pic>
        <p:nvPicPr>
          <p:cNvPr id="2050" name="Picture 2" descr="Mobile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656" y="0"/>
            <a:ext cx="5714582" cy="2999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449" y="1871560"/>
            <a:ext cx="11884024"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Authentication and Authorization</a:t>
            </a:r>
            <a:r>
              <a:rPr lang="en-US" dirty="0"/>
              <a:t> -  based on </a:t>
            </a:r>
            <a:r>
              <a:rPr lang="en-US" dirty="0" err="1"/>
              <a:t>Oauth</a:t>
            </a:r>
            <a:r>
              <a:rPr lang="en-US" dirty="0"/>
              <a:t> 2.0: </a:t>
            </a:r>
          </a:p>
          <a:p>
            <a:r>
              <a:rPr lang="en-US" dirty="0"/>
              <a:t>Azure Active Directory for enterprise authentication, Facebook, </a:t>
            </a:r>
          </a:p>
          <a:p>
            <a:r>
              <a:rPr lang="en-US" dirty="0"/>
              <a:t>Google, Twitter, Microsoft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Access</a:t>
            </a:r>
            <a:r>
              <a:rPr lang="en-US" dirty="0"/>
              <a:t> - OData v3 data source linked to SQL Azure/on-premises SQL Server. Entity Framework with integration to </a:t>
            </a:r>
            <a:r>
              <a:rPr lang="en-US" dirty="0" err="1"/>
              <a:t>noSQL</a:t>
            </a:r>
            <a:r>
              <a:rPr lang="en-US" dirty="0"/>
              <a:t> and SQL data providers, including </a:t>
            </a:r>
            <a:r>
              <a:rPr lang="en-US" dirty="0">
                <a:hlinkClick r:id="rId3"/>
              </a:rPr>
              <a:t>Azure Table Storage</a:t>
            </a:r>
            <a:r>
              <a:rPr lang="en-US" dirty="0"/>
              <a:t>, MongoDB, </a:t>
            </a:r>
            <a:r>
              <a:rPr lang="en-US" dirty="0" err="1">
                <a:hlinkClick r:id="rId4"/>
              </a:rPr>
              <a:t>DocumentDB</a:t>
            </a:r>
            <a:r>
              <a:rPr lang="en-US" dirty="0"/>
              <a:t> and SaaS API providers like Office 365 and Salesforce.com.</a:t>
            </a:r>
          </a:p>
          <a:p>
            <a:endParaRPr lang="en-US" dirty="0"/>
          </a:p>
          <a:p>
            <a:pPr marL="285750" indent="-285750">
              <a:buFont typeface="Arial" panose="020B0604020202020204" pitchFamily="34" charset="0"/>
              <a:buChar char="•"/>
            </a:pPr>
            <a:r>
              <a:rPr lang="en-US" b="1" dirty="0"/>
              <a:t>Offline Sync</a:t>
            </a:r>
            <a:r>
              <a:rPr lang="en-US" dirty="0"/>
              <a:t> - Our Client SDKs helps to build apps that operate with an offline data set that can be automatically synchronized with the backend data, including conflict resolution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Push Notifications</a:t>
            </a:r>
            <a:r>
              <a:rPr lang="en-US" dirty="0"/>
              <a:t> – Azure Notification Hubs, allowing you to send push notifications to millions of users simultaneously.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Client SDKs</a:t>
            </a:r>
            <a:r>
              <a:rPr lang="en-US" dirty="0"/>
              <a:t> - Native development (</a:t>
            </a:r>
            <a:r>
              <a:rPr lang="en-US" dirty="0">
                <a:hlinkClick r:id="rId5"/>
              </a:rPr>
              <a:t>iOS</a:t>
            </a:r>
            <a:r>
              <a:rPr lang="en-US" dirty="0"/>
              <a:t>, </a:t>
            </a:r>
            <a:r>
              <a:rPr lang="en-US" dirty="0">
                <a:hlinkClick r:id="rId6"/>
              </a:rPr>
              <a:t>Android</a:t>
            </a:r>
            <a:r>
              <a:rPr lang="en-US" dirty="0"/>
              <a:t>, </a:t>
            </a:r>
            <a:r>
              <a:rPr lang="en-US" dirty="0">
                <a:hlinkClick r:id="rId7"/>
              </a:rPr>
              <a:t>Windows</a:t>
            </a:r>
            <a:r>
              <a:rPr lang="en-US" dirty="0"/>
              <a:t>), cross-platform development (</a:t>
            </a:r>
            <a:r>
              <a:rPr lang="en-US" dirty="0" err="1">
                <a:hlinkClick r:id="rId7"/>
              </a:rPr>
              <a:t>Xamarin</a:t>
            </a:r>
            <a:r>
              <a:rPr lang="en-US" dirty="0">
                <a:hlinkClick r:id="rId7"/>
              </a:rPr>
              <a:t> for iOS and Android</a:t>
            </a:r>
            <a:r>
              <a:rPr lang="en-US" dirty="0"/>
              <a:t>, </a:t>
            </a:r>
            <a:r>
              <a:rPr lang="en-US" dirty="0" err="1">
                <a:hlinkClick r:id="rId8"/>
              </a:rPr>
              <a:t>Xamarin</a:t>
            </a:r>
            <a:r>
              <a:rPr lang="en-US" dirty="0">
                <a:hlinkClick r:id="rId8"/>
              </a:rPr>
              <a:t> Forms</a:t>
            </a:r>
            <a:r>
              <a:rPr lang="en-US" dirty="0"/>
              <a:t>) and hybrid application development (</a:t>
            </a:r>
            <a:r>
              <a:rPr lang="en-US" dirty="0">
                <a:hlinkClick r:id="rId9"/>
              </a:rPr>
              <a:t>Apache Cordova</a:t>
            </a:r>
            <a:r>
              <a:rPr lang="en-US" dirty="0"/>
              <a:t>). Each client SDK is available with an MIT license and is open-source.</a:t>
            </a:r>
            <a:endParaRPr lang="ru-RU" dirty="0"/>
          </a:p>
        </p:txBody>
      </p:sp>
    </p:spTree>
    <p:extLst>
      <p:ext uri="{BB962C8B-B14F-4D97-AF65-F5344CB8AC3E}">
        <p14:creationId xmlns:p14="http://schemas.microsoft.com/office/powerpoint/2010/main" val="50920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en-US"/>
              <a:t>App Services</a:t>
            </a:r>
            <a:r>
              <a:rPr lang="en-US" dirty="0"/>
              <a:t>: Mobile Apps</a:t>
            </a:r>
            <a:endParaRPr lang="ru-RU" dirty="0"/>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endParaRPr lang="en-US" sz="1600" b="1" dirty="0">
              <a:latin typeface="+mj-lt"/>
            </a:endParaRPr>
          </a:p>
          <a:p>
            <a:pPr marL="0" indent="0">
              <a:buNone/>
            </a:pPr>
            <a:endParaRPr lang="en-US" sz="1600" b="1" dirty="0">
              <a:latin typeface="+mj-lt"/>
            </a:endParaRPr>
          </a:p>
        </p:txBody>
      </p:sp>
      <p:pic>
        <p:nvPicPr>
          <p:cNvPr id="4" name="Picture 3"/>
          <p:cNvPicPr>
            <a:picLocks noChangeAspect="1"/>
          </p:cNvPicPr>
          <p:nvPr/>
        </p:nvPicPr>
        <p:blipFill>
          <a:blip r:embed="rId2"/>
          <a:stretch>
            <a:fillRect/>
          </a:stretch>
        </p:blipFill>
        <p:spPr>
          <a:xfrm>
            <a:off x="7727626" y="633803"/>
            <a:ext cx="4266947" cy="2924594"/>
          </a:xfrm>
          <a:prstGeom prst="rect">
            <a:avLst/>
          </a:prstGeom>
        </p:spPr>
      </p:pic>
      <p:pic>
        <p:nvPicPr>
          <p:cNvPr id="6" name="Picture 5"/>
          <p:cNvPicPr>
            <a:picLocks noChangeAspect="1"/>
          </p:cNvPicPr>
          <p:nvPr/>
        </p:nvPicPr>
        <p:blipFill>
          <a:blip r:embed="rId3"/>
          <a:stretch>
            <a:fillRect/>
          </a:stretch>
        </p:blipFill>
        <p:spPr>
          <a:xfrm>
            <a:off x="83416" y="1298968"/>
            <a:ext cx="4186237" cy="3113230"/>
          </a:xfrm>
          <a:prstGeom prst="rect">
            <a:avLst/>
          </a:prstGeom>
        </p:spPr>
      </p:pic>
      <p:sp>
        <p:nvSpPr>
          <p:cNvPr id="7" name="TextBox 6"/>
          <p:cNvSpPr txBox="1"/>
          <p:nvPr/>
        </p:nvSpPr>
        <p:spPr>
          <a:xfrm>
            <a:off x="0" y="910853"/>
            <a:ext cx="5081442" cy="369332"/>
          </a:xfrm>
          <a:prstGeom prst="rect">
            <a:avLst/>
          </a:prstGeom>
          <a:noFill/>
        </p:spPr>
        <p:txBody>
          <a:bodyPr wrap="square" rtlCol="0">
            <a:spAutoFit/>
          </a:bodyPr>
          <a:lstStyle/>
          <a:p>
            <a:r>
              <a:rPr lang="en-US" dirty="0"/>
              <a:t>Easy management for API calls and handlers</a:t>
            </a:r>
            <a:endParaRPr lang="ru-RU" dirty="0"/>
          </a:p>
        </p:txBody>
      </p:sp>
      <p:sp>
        <p:nvSpPr>
          <p:cNvPr id="8" name="TextBox 7"/>
          <p:cNvSpPr txBox="1"/>
          <p:nvPr/>
        </p:nvSpPr>
        <p:spPr>
          <a:xfrm>
            <a:off x="4913133" y="3902219"/>
            <a:ext cx="7278867" cy="369332"/>
          </a:xfrm>
          <a:prstGeom prst="rect">
            <a:avLst/>
          </a:prstGeom>
          <a:noFill/>
        </p:spPr>
        <p:txBody>
          <a:bodyPr wrap="square" rtlCol="0">
            <a:spAutoFit/>
          </a:bodyPr>
          <a:lstStyle/>
          <a:p>
            <a:r>
              <a:rPr lang="en-US" dirty="0"/>
              <a:t>Integration with Notification Hub to manage Push notifications</a:t>
            </a:r>
            <a:endParaRPr lang="ru-RU" dirty="0"/>
          </a:p>
        </p:txBody>
      </p:sp>
      <p:pic>
        <p:nvPicPr>
          <p:cNvPr id="3074" name="Picture 2" descr="https://acom.azurecomcdn.net/80C57D/cdn/mediahandler/docarticles/dpsmedia-prod/azure.microsoft.com/en-us/documentation/articles/notification-hubs-push-notification-overview/20160902050141/notification-hub-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086" y="4210771"/>
            <a:ext cx="5600700" cy="2581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64036" y="340985"/>
            <a:ext cx="5680364" cy="646331"/>
          </a:xfrm>
          <a:prstGeom prst="rect">
            <a:avLst/>
          </a:prstGeom>
          <a:noFill/>
        </p:spPr>
        <p:txBody>
          <a:bodyPr wrap="square" rtlCol="0">
            <a:spAutoFit/>
          </a:bodyPr>
          <a:lstStyle/>
          <a:p>
            <a:r>
              <a:rPr lang="en-US" dirty="0"/>
              <a:t>Built-in portal features – quick start templates for client apps</a:t>
            </a:r>
            <a:endParaRPr lang="ru-RU" dirty="0"/>
          </a:p>
        </p:txBody>
      </p:sp>
    </p:spTree>
    <p:extLst>
      <p:ext uri="{BB962C8B-B14F-4D97-AF65-F5344CB8AC3E}">
        <p14:creationId xmlns:p14="http://schemas.microsoft.com/office/powerpoint/2010/main" val="48470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Azure Notification Hub</a:t>
            </a:r>
            <a:endParaRPr lang="ru-RU" dirty="0"/>
          </a:p>
        </p:txBody>
      </p:sp>
      <p:sp>
        <p:nvSpPr>
          <p:cNvPr id="5" name="TextBox 4"/>
          <p:cNvSpPr txBox="1"/>
          <p:nvPr/>
        </p:nvSpPr>
        <p:spPr>
          <a:xfrm>
            <a:off x="72449" y="694963"/>
            <a:ext cx="11884024" cy="7104189"/>
          </a:xfrm>
          <a:prstGeom prst="rect">
            <a:avLst/>
          </a:prstGeom>
          <a:noFill/>
        </p:spPr>
        <p:txBody>
          <a:bodyPr wrap="square" rtlCol="0">
            <a:spAutoFit/>
          </a:bodyPr>
          <a:lstStyle/>
          <a:p>
            <a:pPr marL="342900" indent="-342900">
              <a:lnSpc>
                <a:spcPct val="150000"/>
              </a:lnSpc>
              <a:buFont typeface="+mj-lt"/>
              <a:buAutoNum type="arabicPeriod"/>
            </a:pPr>
            <a:r>
              <a:rPr lang="en-US" b="1" dirty="0"/>
              <a:t>Multiple platforms:</a:t>
            </a:r>
          </a:p>
          <a:p>
            <a:pPr marL="742950" lvl="1" indent="-285750">
              <a:lnSpc>
                <a:spcPct val="150000"/>
              </a:lnSpc>
              <a:buFont typeface="Arial" panose="020B0604020202020204" pitchFamily="34" charset="0"/>
              <a:buChar char="•"/>
            </a:pPr>
            <a:r>
              <a:rPr lang="en-US" dirty="0"/>
              <a:t>Support for all major mobile platforms</a:t>
            </a:r>
          </a:p>
          <a:p>
            <a:pPr marL="742950" lvl="1" indent="-285750">
              <a:lnSpc>
                <a:spcPct val="150000"/>
              </a:lnSpc>
              <a:buFont typeface="Arial" panose="020B0604020202020204" pitchFamily="34" charset="0"/>
              <a:buChar char="•"/>
            </a:pPr>
            <a:r>
              <a:rPr lang="en-US" dirty="0"/>
              <a:t>Common interface to send notifications to all supported platforms. </a:t>
            </a:r>
          </a:p>
          <a:p>
            <a:pPr marL="742950" lvl="1" indent="-285750">
              <a:lnSpc>
                <a:spcPct val="150000"/>
              </a:lnSpc>
              <a:buFont typeface="Arial" panose="020B0604020202020204" pitchFamily="34" charset="0"/>
              <a:buChar char="•"/>
            </a:pPr>
            <a:r>
              <a:rPr lang="en-US" dirty="0"/>
              <a:t>Device handle management. </a:t>
            </a:r>
          </a:p>
          <a:p>
            <a:pPr marL="342900" indent="-342900">
              <a:lnSpc>
                <a:spcPct val="150000"/>
              </a:lnSpc>
              <a:buFont typeface="+mj-lt"/>
              <a:buAutoNum type="arabicPeriod"/>
            </a:pPr>
            <a:r>
              <a:rPr lang="en-US" b="1" dirty="0"/>
              <a:t>Works with any back-end</a:t>
            </a:r>
            <a:r>
              <a:rPr lang="en-US" dirty="0"/>
              <a:t>: Cloud or on-premises, any programming language .NET, PHP, Java, Node…</a:t>
            </a:r>
          </a:p>
          <a:p>
            <a:pPr marL="342900" indent="-342900">
              <a:lnSpc>
                <a:spcPct val="150000"/>
              </a:lnSpc>
              <a:buFont typeface="+mj-lt"/>
              <a:buAutoNum type="arabicPeriod"/>
            </a:pPr>
            <a:r>
              <a:rPr lang="en-US" b="1" dirty="0"/>
              <a:t>Scale:</a:t>
            </a:r>
            <a:r>
              <a:rPr lang="en-US" dirty="0"/>
              <a:t> Notification hubs scale to millions of devices without the need to re-architect or shard.</a:t>
            </a:r>
          </a:p>
          <a:p>
            <a:pPr marL="342900" indent="-342900">
              <a:lnSpc>
                <a:spcPct val="150000"/>
              </a:lnSpc>
              <a:buFont typeface="+mj-lt"/>
              <a:buAutoNum type="arabicPeriod"/>
            </a:pPr>
            <a:r>
              <a:rPr lang="en-US" b="1" dirty="0"/>
              <a:t>Rich set of delivery patterns</a:t>
            </a:r>
            <a:r>
              <a:rPr lang="en-US" dirty="0"/>
              <a:t>:</a:t>
            </a:r>
          </a:p>
          <a:p>
            <a:pPr marL="742950" lvl="1" indent="-285750">
              <a:lnSpc>
                <a:spcPct val="150000"/>
              </a:lnSpc>
              <a:buFont typeface="Arial" panose="020B0604020202020204" pitchFamily="34" charset="0"/>
              <a:buChar char="•"/>
            </a:pPr>
            <a:r>
              <a:rPr lang="en-US" i="1" dirty="0"/>
              <a:t>Broadcast</a:t>
            </a:r>
            <a:r>
              <a:rPr lang="en-US" dirty="0"/>
              <a:t>: allows for near-simultaneous broadcast to millions of devices with a single API call.</a:t>
            </a:r>
          </a:p>
          <a:p>
            <a:pPr marL="742950" lvl="1" indent="-285750">
              <a:lnSpc>
                <a:spcPct val="150000"/>
              </a:lnSpc>
              <a:buFont typeface="Arial" panose="020B0604020202020204" pitchFamily="34" charset="0"/>
              <a:buChar char="•"/>
            </a:pPr>
            <a:r>
              <a:rPr lang="en-US" i="1" dirty="0"/>
              <a:t>Unicast/Multicast</a:t>
            </a:r>
            <a:r>
              <a:rPr lang="en-US" dirty="0"/>
              <a:t>: Push to tags representing individual users, including all of their devices; or wider group; for example, separate form factors (tablet vs. phone).</a:t>
            </a:r>
          </a:p>
          <a:p>
            <a:pPr marL="742950" lvl="1" indent="-285750">
              <a:lnSpc>
                <a:spcPct val="150000"/>
              </a:lnSpc>
              <a:buFont typeface="Arial" panose="020B0604020202020204" pitchFamily="34" charset="0"/>
              <a:buChar char="•"/>
            </a:pPr>
            <a:r>
              <a:rPr lang="en-US" i="1" dirty="0"/>
              <a:t>Segmentation</a:t>
            </a:r>
            <a:r>
              <a:rPr lang="en-US" dirty="0"/>
              <a:t>: Push to complex segment defined by tag expressions (for example, devices in New York following the Yankees).</a:t>
            </a:r>
          </a:p>
          <a:p>
            <a:pPr marL="342900" indent="-342900">
              <a:lnSpc>
                <a:spcPct val="150000"/>
              </a:lnSpc>
              <a:buFont typeface="+mj-lt"/>
              <a:buAutoNum type="arabicPeriod"/>
            </a:pPr>
            <a:r>
              <a:rPr lang="en-US" b="1" dirty="0"/>
              <a:t>Personalization</a:t>
            </a:r>
            <a:r>
              <a:rPr lang="en-US" dirty="0"/>
              <a:t>: Each device can have one or more templates, to achieve per-device localization and personalization without affecting back-end code.</a:t>
            </a:r>
          </a:p>
          <a:p>
            <a:pPr marL="342900" indent="-342900">
              <a:lnSpc>
                <a:spcPct val="150000"/>
              </a:lnSpc>
              <a:buFont typeface="+mj-lt"/>
              <a:buAutoNum type="arabicPeriod"/>
            </a:pPr>
            <a:r>
              <a:rPr lang="en-US" b="1" dirty="0"/>
              <a:t>Security</a:t>
            </a:r>
            <a:r>
              <a:rPr lang="en-US" dirty="0"/>
              <a:t>: Shared Access Secret (SAS) or federated authentication.</a:t>
            </a:r>
          </a:p>
          <a:p>
            <a:pPr marL="342900" indent="-342900">
              <a:lnSpc>
                <a:spcPct val="150000"/>
              </a:lnSpc>
              <a:buFont typeface="+mj-lt"/>
              <a:buAutoNum type="arabicPeriod"/>
            </a:pPr>
            <a:r>
              <a:rPr lang="en-US" b="1" dirty="0"/>
              <a:t>Rich telemetry</a:t>
            </a:r>
            <a:r>
              <a:rPr lang="en-US" dirty="0"/>
              <a:t>: Available in the portal and programmatically.</a:t>
            </a:r>
          </a:p>
          <a:p>
            <a:pPr marL="285750" indent="-285750">
              <a:lnSpc>
                <a:spcPct val="150000"/>
              </a:lnSpc>
              <a:buFont typeface="Arial" panose="020B0604020202020204" pitchFamily="34" charset="0"/>
              <a:buChar char="•"/>
            </a:pPr>
            <a:endParaRPr lang="ru-RU" dirty="0"/>
          </a:p>
        </p:txBody>
      </p:sp>
    </p:spTree>
    <p:extLst>
      <p:ext uri="{BB962C8B-B14F-4D97-AF65-F5344CB8AC3E}">
        <p14:creationId xmlns:p14="http://schemas.microsoft.com/office/powerpoint/2010/main" val="315764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en-US" dirty="0" err="1"/>
              <a:t>AppServices</a:t>
            </a:r>
            <a:r>
              <a:rPr lang="en-US" dirty="0"/>
              <a:t>: Management API</a:t>
            </a:r>
            <a:endParaRPr lang="ru-RU" dirty="0"/>
          </a:p>
        </p:txBody>
      </p:sp>
      <p:sp>
        <p:nvSpPr>
          <p:cNvPr id="3" name="Content Placeholder 2"/>
          <p:cNvSpPr>
            <a:spLocks noGrp="1"/>
          </p:cNvSpPr>
          <p:nvPr>
            <p:ph idx="4294967295"/>
          </p:nvPr>
        </p:nvSpPr>
        <p:spPr>
          <a:xfrm>
            <a:off x="48781" y="857539"/>
            <a:ext cx="10633074" cy="1082387"/>
          </a:xfrm>
          <a:prstGeom prst="rect">
            <a:avLst/>
          </a:prstGeom>
        </p:spPr>
        <p:txBody>
          <a:bodyPr>
            <a:normAutofit fontScale="85000" lnSpcReduction="20000"/>
          </a:bodyPr>
          <a:lstStyle/>
          <a:p>
            <a:r>
              <a:rPr lang="en-US" sz="1600" b="1" dirty="0">
                <a:latin typeface="+mj-lt"/>
              </a:rPr>
              <a:t>Reuse. Support legacy APIs without rewriting them</a:t>
            </a:r>
          </a:p>
          <a:p>
            <a:r>
              <a:rPr lang="en-US" sz="1600" b="1" dirty="0">
                <a:latin typeface="+mj-lt"/>
              </a:rPr>
              <a:t>Access without headaches. Provide developers with access to APIs easily and automatically</a:t>
            </a:r>
          </a:p>
          <a:p>
            <a:r>
              <a:rPr lang="en-US" sz="1600" b="1" dirty="0">
                <a:latin typeface="+mj-lt"/>
              </a:rPr>
              <a:t>Security. Secure backend systems and protect APIs against rogue use or overuse</a:t>
            </a:r>
          </a:p>
          <a:p>
            <a:r>
              <a:rPr lang="en-US" sz="1600" b="1" dirty="0">
                <a:latin typeface="+mj-lt"/>
              </a:rPr>
              <a:t>Visibility. Measure which APIs are being used, how much, and by whom</a:t>
            </a:r>
          </a:p>
          <a:p>
            <a:pPr marL="0" indent="0">
              <a:buNone/>
            </a:pPr>
            <a:endParaRPr lang="en-US" sz="1600" b="1" dirty="0">
              <a:latin typeface="+mj-lt"/>
            </a:endParaRPr>
          </a:p>
        </p:txBody>
      </p:sp>
      <p:sp>
        <p:nvSpPr>
          <p:cNvPr id="5" name="Content Placeholder 2"/>
          <p:cNvSpPr txBox="1">
            <a:spLocks/>
          </p:cNvSpPr>
          <p:nvPr/>
        </p:nvSpPr>
        <p:spPr>
          <a:xfrm>
            <a:off x="201180" y="2270703"/>
            <a:ext cx="7204074" cy="177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t>
            </a:r>
            <a:r>
              <a:rPr lang="en-US" sz="1600" b="1" dirty="0"/>
              <a:t>API gateway</a:t>
            </a:r>
            <a:r>
              <a:rPr lang="en-US" sz="1600" dirty="0"/>
              <a:t>:</a:t>
            </a:r>
          </a:p>
          <a:p>
            <a:pPr lvl="1"/>
            <a:r>
              <a:rPr lang="en-US" sz="1600" dirty="0"/>
              <a:t>Accepts API calls and routes them to your </a:t>
            </a:r>
            <a:r>
              <a:rPr lang="en-US" sz="1600" dirty="0" err="1"/>
              <a:t>backends</a:t>
            </a:r>
            <a:r>
              <a:rPr lang="en-US" sz="1600" dirty="0"/>
              <a:t>.</a:t>
            </a:r>
          </a:p>
          <a:p>
            <a:pPr lvl="1"/>
            <a:r>
              <a:rPr lang="en-US" sz="1600" dirty="0"/>
              <a:t>Verifies API keys, JWT tokens, certificates, and other credentials.</a:t>
            </a:r>
          </a:p>
          <a:p>
            <a:pPr lvl="1"/>
            <a:r>
              <a:rPr lang="en-US" sz="1600" dirty="0"/>
              <a:t>Enforces usage quotas and rate limits.</a:t>
            </a:r>
          </a:p>
          <a:p>
            <a:pPr lvl="1"/>
            <a:r>
              <a:rPr lang="en-US" sz="1600" dirty="0"/>
              <a:t>Transforms your API on the fly without code modifications.</a:t>
            </a:r>
          </a:p>
          <a:p>
            <a:pPr lvl="1"/>
            <a:r>
              <a:rPr lang="en-US" sz="1600" dirty="0"/>
              <a:t>Caches backend responses where set up.</a:t>
            </a:r>
          </a:p>
          <a:p>
            <a:pPr lvl="1"/>
            <a:r>
              <a:rPr lang="en-US" sz="1600" dirty="0"/>
              <a:t>Logs call metadata for analytics purposes.</a:t>
            </a:r>
          </a:p>
          <a:p>
            <a:pPr marL="0" indent="0">
              <a:buNone/>
            </a:pPr>
            <a:r>
              <a:rPr lang="en-US" sz="1600" b="1" dirty="0"/>
              <a:t>Publisher portal</a:t>
            </a:r>
            <a:r>
              <a:rPr lang="en-US" sz="1600" dirty="0"/>
              <a:t> is the administrative interface where:</a:t>
            </a:r>
          </a:p>
          <a:p>
            <a:pPr lvl="1"/>
            <a:r>
              <a:rPr lang="en-US" sz="1600" dirty="0"/>
              <a:t>Define or import API schema, package APIs into products.</a:t>
            </a:r>
          </a:p>
          <a:p>
            <a:pPr lvl="1"/>
            <a:r>
              <a:rPr lang="en-US" sz="1600" dirty="0"/>
              <a:t>Set up policies like quotas or transformations on the APIs.</a:t>
            </a:r>
          </a:p>
          <a:p>
            <a:pPr lvl="1"/>
            <a:r>
              <a:rPr lang="en-US" sz="1600" dirty="0"/>
              <a:t>Get insights from analytics</a:t>
            </a:r>
          </a:p>
          <a:p>
            <a:pPr lvl="1"/>
            <a:r>
              <a:rPr lang="en-US" sz="1600" dirty="0"/>
              <a:t>Manage users.</a:t>
            </a:r>
          </a:p>
          <a:p>
            <a:pPr marL="0" indent="0">
              <a:buNone/>
            </a:pPr>
            <a:r>
              <a:rPr lang="en-US" sz="1600" b="1" dirty="0"/>
              <a:t>Developer portal</a:t>
            </a:r>
            <a:r>
              <a:rPr lang="en-US" sz="1600" dirty="0"/>
              <a:t> :</a:t>
            </a:r>
          </a:p>
          <a:p>
            <a:pPr lvl="1"/>
            <a:r>
              <a:rPr lang="en-US" sz="1600" dirty="0"/>
              <a:t>Try out an API via the interactive console.</a:t>
            </a:r>
          </a:p>
          <a:p>
            <a:pPr lvl="1"/>
            <a:r>
              <a:rPr lang="en-US" sz="1600" dirty="0"/>
              <a:t>Create an account and subscribe to get API keys.</a:t>
            </a:r>
          </a:p>
          <a:p>
            <a:endParaRPr lang="en-US" sz="1600" b="1" dirty="0">
              <a:latin typeface="+mj-lt"/>
            </a:endParaRPr>
          </a:p>
        </p:txBody>
      </p:sp>
    </p:spTree>
    <p:extLst>
      <p:ext uri="{BB962C8B-B14F-4D97-AF65-F5344CB8AC3E}">
        <p14:creationId xmlns:p14="http://schemas.microsoft.com/office/powerpoint/2010/main" val="649736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Flow app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633" y="1494415"/>
            <a:ext cx="7644039" cy="52250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41721" y="195406"/>
            <a:ext cx="11655425" cy="900113"/>
          </a:xfrm>
          <a:prstGeom prst="rect">
            <a:avLst/>
          </a:prstGeom>
        </p:spPr>
        <p:txBody>
          <a:bodyPr/>
          <a:lstStyle/>
          <a:p>
            <a:r>
              <a:rPr lang="en-US" dirty="0"/>
              <a:t>App Services: Logic Apps</a:t>
            </a:r>
            <a:endParaRPr lang="ru-RU" dirty="0"/>
          </a:p>
        </p:txBody>
      </p:sp>
      <p:sp>
        <p:nvSpPr>
          <p:cNvPr id="3" name="Content Placeholder 2"/>
          <p:cNvSpPr>
            <a:spLocks noGrp="1"/>
          </p:cNvSpPr>
          <p:nvPr>
            <p:ph idx="4294967295"/>
          </p:nvPr>
        </p:nvSpPr>
        <p:spPr>
          <a:xfrm>
            <a:off x="48782" y="857539"/>
            <a:ext cx="6518273" cy="4975225"/>
          </a:xfrm>
          <a:prstGeom prst="rect">
            <a:avLst/>
          </a:prstGeom>
        </p:spPr>
        <p:txBody>
          <a:bodyPr/>
          <a:lstStyle/>
          <a:p>
            <a:pPr marL="0" indent="0">
              <a:buNone/>
            </a:pPr>
            <a:r>
              <a:rPr lang="en-US" sz="1600" dirty="0"/>
              <a:t>Logic Apps - way to simplify and implement scalable integrations and workflows in the cloud. </a:t>
            </a:r>
          </a:p>
          <a:p>
            <a:pPr marL="0" indent="0">
              <a:buNone/>
            </a:pPr>
            <a:r>
              <a:rPr lang="en-US" sz="1600" dirty="0"/>
              <a:t>It provides a visual designer to model and automate your process as a series of steps i.e. workflow.</a:t>
            </a:r>
          </a:p>
          <a:p>
            <a:r>
              <a:rPr lang="en-US" sz="1600" b="1" dirty="0"/>
              <a:t>Workflow</a:t>
            </a:r>
            <a:r>
              <a:rPr lang="en-US" sz="1600" dirty="0"/>
              <a:t> - Logic Apps provides a graphical way to model your business processes as a series of steps or a workflow.</a:t>
            </a:r>
          </a:p>
          <a:p>
            <a:r>
              <a:rPr lang="en-US" sz="1600" b="1" dirty="0"/>
              <a:t>Managed Connectors</a:t>
            </a:r>
            <a:r>
              <a:rPr lang="en-US" sz="1600" dirty="0"/>
              <a:t> - Your logic apps need access to data and services. </a:t>
            </a:r>
          </a:p>
          <a:p>
            <a:r>
              <a:rPr lang="en-US" sz="1600" b="1" dirty="0"/>
              <a:t>Triggers</a:t>
            </a:r>
            <a:r>
              <a:rPr lang="en-US" sz="1600" dirty="0"/>
              <a:t> - starts a new instance of a workflow based on a specific even</a:t>
            </a:r>
          </a:p>
          <a:p>
            <a:r>
              <a:rPr lang="en-US" sz="1600" b="1" dirty="0"/>
              <a:t>Actions</a:t>
            </a:r>
            <a:r>
              <a:rPr lang="en-US" sz="1600" dirty="0"/>
              <a:t> - Each step after the trigger in a workflow is called an action. </a:t>
            </a:r>
          </a:p>
          <a:p>
            <a:r>
              <a:rPr lang="en-US" sz="1600" b="1" dirty="0"/>
              <a:t>Enterprise Integration Pack</a:t>
            </a:r>
            <a:r>
              <a:rPr lang="en-US" sz="1600" dirty="0"/>
              <a:t> - For more </a:t>
            </a:r>
          </a:p>
          <a:p>
            <a:r>
              <a:rPr lang="en-US" sz="1600" dirty="0"/>
              <a:t>advanced integration scenarios, Logic Apps </a:t>
            </a:r>
          </a:p>
          <a:p>
            <a:r>
              <a:rPr lang="en-US" sz="1600" dirty="0"/>
              <a:t>includes capabilities from BizTalk.</a:t>
            </a:r>
            <a:endParaRPr lang="en-US" sz="1600" b="1" dirty="0">
              <a:latin typeface="+mj-lt"/>
            </a:endParaRPr>
          </a:p>
        </p:txBody>
      </p:sp>
    </p:spTree>
    <p:extLst>
      <p:ext uri="{BB962C8B-B14F-4D97-AF65-F5344CB8AC3E}">
        <p14:creationId xmlns:p14="http://schemas.microsoft.com/office/powerpoint/2010/main" val="384892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a:t>
            </a:r>
            <a:endParaRPr lang="ru-RU" sz="4800" dirty="0"/>
          </a:p>
        </p:txBody>
      </p:sp>
      <p:sp>
        <p:nvSpPr>
          <p:cNvPr id="6" name="TextBox 5"/>
          <p:cNvSpPr txBox="1"/>
          <p:nvPr/>
        </p:nvSpPr>
        <p:spPr>
          <a:xfrm>
            <a:off x="117765" y="842234"/>
            <a:ext cx="5714999" cy="1477328"/>
          </a:xfrm>
          <a:prstGeom prst="rect">
            <a:avLst/>
          </a:prstGeom>
          <a:noFill/>
        </p:spPr>
        <p:txBody>
          <a:bodyPr wrap="square" rtlCol="0">
            <a:spAutoFit/>
          </a:bodyPr>
          <a:lstStyle/>
          <a:p>
            <a:r>
              <a:rPr lang="en-US" dirty="0"/>
              <a:t>Recommended for try/dev/test or personal usage.</a:t>
            </a:r>
          </a:p>
          <a:p>
            <a:pPr marL="285750" indent="-285750">
              <a:buFont typeface="Arial" panose="020B0604020202020204" pitchFamily="34" charset="0"/>
              <a:buChar char="•"/>
            </a:pPr>
            <a:r>
              <a:rPr lang="en-US" dirty="0"/>
              <a:t>Free  = try for free</a:t>
            </a:r>
          </a:p>
          <a:p>
            <a:pPr marL="285750" indent="-285750">
              <a:buFont typeface="Arial" panose="020B0604020202020204" pitchFamily="34" charset="0"/>
              <a:buChar char="•"/>
            </a:pPr>
            <a:r>
              <a:rPr lang="en-US" dirty="0"/>
              <a:t>Basic = host very basic applications</a:t>
            </a:r>
          </a:p>
          <a:p>
            <a:pPr marL="285750" indent="-285750">
              <a:buFont typeface="Arial" panose="020B0604020202020204" pitchFamily="34" charset="0"/>
              <a:buChar char="•"/>
            </a:pPr>
            <a:r>
              <a:rPr lang="en-US" dirty="0"/>
              <a:t>Shared = more advanced for dev/test </a:t>
            </a:r>
          </a:p>
          <a:p>
            <a:pPr marL="285750" indent="-285750">
              <a:buFont typeface="Arial" panose="020B0604020202020204" pitchFamily="34" charset="0"/>
              <a:buChar char="•"/>
            </a:pPr>
            <a:endParaRPr lang="ru-RU" dirty="0"/>
          </a:p>
        </p:txBody>
      </p:sp>
      <p:sp>
        <p:nvSpPr>
          <p:cNvPr id="7" name="TextBox 6"/>
          <p:cNvSpPr txBox="1"/>
          <p:nvPr/>
        </p:nvSpPr>
        <p:spPr>
          <a:xfrm>
            <a:off x="6042693" y="904579"/>
            <a:ext cx="5714999" cy="923330"/>
          </a:xfrm>
          <a:prstGeom prst="rect">
            <a:avLst/>
          </a:prstGeom>
          <a:noFill/>
        </p:spPr>
        <p:txBody>
          <a:bodyPr wrap="square" rtlCol="0">
            <a:spAutoFit/>
          </a:bodyPr>
          <a:lstStyle/>
          <a:p>
            <a:r>
              <a:rPr lang="en-US" dirty="0"/>
              <a:t>Recommended for commercial production workloads</a:t>
            </a:r>
          </a:p>
          <a:p>
            <a:pPr marL="285750" indent="-285750">
              <a:buFont typeface="Arial" panose="020B0604020202020204" pitchFamily="34" charset="0"/>
              <a:buChar char="•"/>
            </a:pPr>
            <a:r>
              <a:rPr lang="en-US" dirty="0"/>
              <a:t>Standard = Go live with web and mobile</a:t>
            </a:r>
          </a:p>
          <a:p>
            <a:pPr marL="285750" indent="-285750">
              <a:buFont typeface="Arial" panose="020B0604020202020204" pitchFamily="34" charset="0"/>
              <a:buChar char="•"/>
            </a:pPr>
            <a:r>
              <a:rPr lang="en-US" dirty="0"/>
              <a:t>Premium = Enterprise scale and integration</a:t>
            </a:r>
            <a:endParaRPr lang="ru-RU" dirty="0"/>
          </a:p>
        </p:txBody>
      </p:sp>
      <p:graphicFrame>
        <p:nvGraphicFramePr>
          <p:cNvPr id="8" name="Table 7"/>
          <p:cNvGraphicFramePr>
            <a:graphicFrameLocks noGrp="1"/>
          </p:cNvGraphicFramePr>
          <p:nvPr>
            <p:extLst>
              <p:ext uri="{D42A27DB-BD31-4B8C-83A1-F6EECF244321}">
                <p14:modId xmlns:p14="http://schemas.microsoft.com/office/powerpoint/2010/main" val="2164177402"/>
              </p:ext>
            </p:extLst>
          </p:nvPr>
        </p:nvGraphicFramePr>
        <p:xfrm>
          <a:off x="369451" y="2229812"/>
          <a:ext cx="11603202" cy="4320001"/>
        </p:xfrm>
        <a:graphic>
          <a:graphicData uri="http://schemas.openxmlformats.org/drawingml/2006/table">
            <a:tbl>
              <a:tblPr firstRow="1" bandRow="1">
                <a:tableStyleId>{5C22544A-7EE6-4342-B048-85BDC9FD1C3A}</a:tableStyleId>
              </a:tblPr>
              <a:tblGrid>
                <a:gridCol w="1933867">
                  <a:extLst>
                    <a:ext uri="{9D8B030D-6E8A-4147-A177-3AD203B41FA5}">
                      <a16:colId xmlns:a16="http://schemas.microsoft.com/office/drawing/2014/main" val="2782623792"/>
                    </a:ext>
                  </a:extLst>
                </a:gridCol>
                <a:gridCol w="1933867">
                  <a:extLst>
                    <a:ext uri="{9D8B030D-6E8A-4147-A177-3AD203B41FA5}">
                      <a16:colId xmlns:a16="http://schemas.microsoft.com/office/drawing/2014/main" val="732507349"/>
                    </a:ext>
                  </a:extLst>
                </a:gridCol>
                <a:gridCol w="1933867">
                  <a:extLst>
                    <a:ext uri="{9D8B030D-6E8A-4147-A177-3AD203B41FA5}">
                      <a16:colId xmlns:a16="http://schemas.microsoft.com/office/drawing/2014/main" val="460489383"/>
                    </a:ext>
                  </a:extLst>
                </a:gridCol>
                <a:gridCol w="1933867">
                  <a:extLst>
                    <a:ext uri="{9D8B030D-6E8A-4147-A177-3AD203B41FA5}">
                      <a16:colId xmlns:a16="http://schemas.microsoft.com/office/drawing/2014/main" val="3535132464"/>
                    </a:ext>
                  </a:extLst>
                </a:gridCol>
                <a:gridCol w="1933867">
                  <a:extLst>
                    <a:ext uri="{9D8B030D-6E8A-4147-A177-3AD203B41FA5}">
                      <a16:colId xmlns:a16="http://schemas.microsoft.com/office/drawing/2014/main" val="3704246925"/>
                    </a:ext>
                  </a:extLst>
                </a:gridCol>
                <a:gridCol w="1933867">
                  <a:extLst>
                    <a:ext uri="{9D8B030D-6E8A-4147-A177-3AD203B41FA5}">
                      <a16:colId xmlns:a16="http://schemas.microsoft.com/office/drawing/2014/main" val="2596860437"/>
                    </a:ext>
                  </a:extLst>
                </a:gridCol>
              </a:tblGrid>
              <a:tr h="525703">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525703">
                <a:tc>
                  <a:txBody>
                    <a:bodyPr/>
                    <a:lstStyle/>
                    <a:p>
                      <a:r>
                        <a:rPr lang="en-US" baseline="0" dirty="0"/>
                        <a:t>Number of apps</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525703">
                <a:tc>
                  <a:txBody>
                    <a:bodyPr/>
                    <a:lstStyle/>
                    <a:p>
                      <a:r>
                        <a:rPr lang="en-US" dirty="0"/>
                        <a:t>Disk</a:t>
                      </a:r>
                      <a:r>
                        <a:rPr lang="en-US" baseline="0" dirty="0"/>
                        <a:t> space</a:t>
                      </a:r>
                      <a:endParaRPr lang="ru-RU" dirty="0"/>
                    </a:p>
                  </a:txBody>
                  <a:tcPr/>
                </a:tc>
                <a:tc>
                  <a:txBody>
                    <a:bodyPr/>
                    <a:lstStyle/>
                    <a:p>
                      <a:r>
                        <a:rPr lang="en-US" dirty="0"/>
                        <a:t>1 GB</a:t>
                      </a:r>
                      <a:endParaRPr lang="ru-RU" dirty="0"/>
                    </a:p>
                  </a:txBody>
                  <a:tcPr/>
                </a:tc>
                <a:tc>
                  <a:txBody>
                    <a:bodyPr/>
                    <a:lstStyle/>
                    <a:p>
                      <a:r>
                        <a:rPr lang="en-US" dirty="0"/>
                        <a:t>1 GB</a:t>
                      </a:r>
                      <a:endParaRPr lang="ru-RU" dirty="0"/>
                    </a:p>
                  </a:txBody>
                  <a:tcPr/>
                </a:tc>
                <a:tc>
                  <a:txBody>
                    <a:bodyPr/>
                    <a:lstStyle/>
                    <a:p>
                      <a:r>
                        <a:rPr lang="en-US" dirty="0"/>
                        <a:t>10 GB</a:t>
                      </a:r>
                      <a:endParaRPr lang="ru-RU" dirty="0"/>
                    </a:p>
                  </a:txBody>
                  <a:tcPr/>
                </a:tc>
                <a:tc>
                  <a:txBody>
                    <a:bodyPr/>
                    <a:lstStyle/>
                    <a:p>
                      <a:r>
                        <a:rPr lang="en-US" dirty="0"/>
                        <a:t>50</a:t>
                      </a:r>
                      <a:r>
                        <a:rPr lang="en-US" baseline="0" dirty="0"/>
                        <a:t> GB</a:t>
                      </a:r>
                      <a:endParaRPr lang="ru-RU" dirty="0"/>
                    </a:p>
                  </a:txBody>
                  <a:tcPr/>
                </a:tc>
                <a:tc>
                  <a:txBody>
                    <a:bodyPr/>
                    <a:lstStyle/>
                    <a:p>
                      <a:r>
                        <a:rPr lang="en-US" dirty="0"/>
                        <a:t>500 GB</a:t>
                      </a:r>
                      <a:endParaRPr lang="ru-RU" dirty="0"/>
                    </a:p>
                  </a:txBody>
                  <a:tcPr/>
                </a:tc>
                <a:extLst>
                  <a:ext uri="{0D108BD9-81ED-4DB2-BD59-A6C34878D82A}">
                    <a16:rowId xmlns:a16="http://schemas.microsoft.com/office/drawing/2014/main" val="1731819892"/>
                  </a:ext>
                </a:extLst>
              </a:tr>
              <a:tr h="525703">
                <a:tc>
                  <a:txBody>
                    <a:bodyPr/>
                    <a:lstStyle/>
                    <a:p>
                      <a:r>
                        <a:rPr lang="en-US" dirty="0"/>
                        <a:t>Max instances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525703">
                <a:tc>
                  <a:txBody>
                    <a:bodyPr/>
                    <a:lstStyle/>
                    <a:p>
                      <a:r>
                        <a:rPr lang="en-US" dirty="0"/>
                        <a:t>SLA</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99.95%</a:t>
                      </a:r>
                      <a:endParaRPr lang="ru-RU" dirty="0"/>
                    </a:p>
                  </a:txBody>
                  <a:tcPr/>
                </a:tc>
                <a:tc>
                  <a:txBody>
                    <a:bodyPr/>
                    <a:lstStyle/>
                    <a:p>
                      <a:r>
                        <a:rPr lang="en-US" dirty="0"/>
                        <a:t>99.95%</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99.95%</a:t>
                      </a:r>
                      <a:endParaRPr lang="ru-RU" dirty="0"/>
                    </a:p>
                  </a:txBody>
                  <a:tcPr/>
                </a:tc>
                <a:extLst>
                  <a:ext uri="{0D108BD9-81ED-4DB2-BD59-A6C34878D82A}">
                    <a16:rowId xmlns:a16="http://schemas.microsoft.com/office/drawing/2014/main" val="1580411075"/>
                  </a:ext>
                </a:extLst>
              </a:tr>
              <a:tr h="525703">
                <a:tc>
                  <a:txBody>
                    <a:bodyPr/>
                    <a:lstStyle/>
                    <a:p>
                      <a:r>
                        <a:rPr lang="en-US" dirty="0"/>
                        <a:t>Auto scale</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Supported</a:t>
                      </a:r>
                      <a:endParaRPr lang="ru-RU" dirty="0"/>
                    </a:p>
                  </a:txBody>
                  <a:tcPr/>
                </a:tc>
                <a:tc>
                  <a:txBody>
                    <a:bodyPr/>
                    <a:lstStyle/>
                    <a:p>
                      <a:r>
                        <a:rPr lang="en-US" dirty="0"/>
                        <a:t>Supported</a:t>
                      </a:r>
                      <a:endParaRPr lang="ru-RU" dirty="0"/>
                    </a:p>
                  </a:txBody>
                  <a:tcPr/>
                </a:tc>
                <a:extLst>
                  <a:ext uri="{0D108BD9-81ED-4DB2-BD59-A6C34878D82A}">
                    <a16:rowId xmlns:a16="http://schemas.microsoft.com/office/drawing/2014/main" val="2009615681"/>
                  </a:ext>
                </a:extLst>
              </a:tr>
              <a:tr h="525703">
                <a:tc>
                  <a:txBody>
                    <a:bodyPr/>
                    <a:lstStyle/>
                    <a:p>
                      <a:r>
                        <a:rPr lang="en-US" dirty="0"/>
                        <a:t>Geo-</a:t>
                      </a:r>
                      <a:r>
                        <a:rPr lang="en-US" baseline="0" dirty="0"/>
                        <a:t>distributed environment </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p>
                      <a:endParaRPr lang="ru-RU" dirty="0"/>
                    </a:p>
                  </a:txBody>
                  <a:tcPr/>
                </a:tc>
                <a:extLst>
                  <a:ext uri="{0D108BD9-81ED-4DB2-BD59-A6C34878D82A}">
                    <a16:rowId xmlns:a16="http://schemas.microsoft.com/office/drawing/2014/main" val="3289984773"/>
                  </a:ext>
                </a:extLst>
              </a:tr>
              <a:tr h="525703">
                <a:tc>
                  <a:txBody>
                    <a:bodyPr/>
                    <a:lstStyle/>
                    <a:p>
                      <a:r>
                        <a:rPr lang="en-US" dirty="0"/>
                        <a:t>VPN connectivity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a:t>
                      </a:r>
                      <a:endParaRPr lang="ru-RU" dirty="0"/>
                    </a:p>
                  </a:txBody>
                  <a:tcPr/>
                </a:tc>
                <a:extLst>
                  <a:ext uri="{0D108BD9-81ED-4DB2-BD59-A6C34878D82A}">
                    <a16:rowId xmlns:a16="http://schemas.microsoft.com/office/drawing/2014/main" val="3534282950"/>
                  </a:ext>
                </a:extLst>
              </a:tr>
            </a:tbl>
          </a:graphicData>
        </a:graphic>
      </p:graphicFrame>
    </p:spTree>
    <p:extLst>
      <p:ext uri="{BB962C8B-B14F-4D97-AF65-F5344CB8AC3E}">
        <p14:creationId xmlns:p14="http://schemas.microsoft.com/office/powerpoint/2010/main" val="256084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5379" y="56607"/>
            <a:ext cx="11531766" cy="746951"/>
          </a:xfrm>
        </p:spPr>
        <p:txBody>
          <a:bodyPr>
            <a:noAutofit/>
          </a:bodyPr>
          <a:lstStyle/>
          <a:p>
            <a:r>
              <a:rPr lang="en-US" sz="4800" dirty="0"/>
              <a:t>Azure Web application principal scheme</a:t>
            </a:r>
            <a:endParaRPr lang="ru-RU" sz="4800" dirty="0"/>
          </a:p>
        </p:txBody>
      </p:sp>
      <p:sp>
        <p:nvSpPr>
          <p:cNvPr id="6" name="Rectangle 5"/>
          <p:cNvSpPr/>
          <p:nvPr/>
        </p:nvSpPr>
        <p:spPr>
          <a:xfrm>
            <a:off x="623452" y="1546785"/>
            <a:ext cx="1648693" cy="759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 User</a:t>
            </a:r>
            <a:endParaRPr lang="ru-RU" dirty="0">
              <a:solidFill>
                <a:schemeClr val="tx1"/>
              </a:solidFill>
            </a:endParaRPr>
          </a:p>
        </p:txBody>
      </p:sp>
      <p:cxnSp>
        <p:nvCxnSpPr>
          <p:cNvPr id="8" name="Straight Arrow Connector 7"/>
          <p:cNvCxnSpPr/>
          <p:nvPr/>
        </p:nvCxnSpPr>
        <p:spPr>
          <a:xfrm>
            <a:off x="2353989" y="2053597"/>
            <a:ext cx="1726175" cy="87292"/>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38199" y="2140889"/>
            <a:ext cx="1147365" cy="369332"/>
          </a:xfrm>
          <a:prstGeom prst="rect">
            <a:avLst/>
          </a:prstGeom>
          <a:noFill/>
        </p:spPr>
        <p:txBody>
          <a:bodyPr wrap="none" rtlCol="0">
            <a:spAutoFit/>
          </a:bodyPr>
          <a:lstStyle/>
          <a:p>
            <a:r>
              <a:rPr lang="en-US" dirty="0"/>
              <a:t>http/https</a:t>
            </a:r>
            <a:endParaRPr lang="ru-RU" dirty="0"/>
          </a:p>
        </p:txBody>
      </p:sp>
      <p:sp>
        <p:nvSpPr>
          <p:cNvPr id="13" name="Rectangle 12"/>
          <p:cNvSpPr/>
          <p:nvPr/>
        </p:nvSpPr>
        <p:spPr>
          <a:xfrm>
            <a:off x="4140137" y="751302"/>
            <a:ext cx="1801111" cy="883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DNS layer</a:t>
            </a:r>
            <a:endParaRPr lang="ru-RU" dirty="0">
              <a:solidFill>
                <a:schemeClr val="tx1"/>
              </a:solidFill>
            </a:endParaRPr>
          </a:p>
        </p:txBody>
      </p:sp>
      <p:cxnSp>
        <p:nvCxnSpPr>
          <p:cNvPr id="14" name="Straight Arrow Connector 13"/>
          <p:cNvCxnSpPr/>
          <p:nvPr/>
        </p:nvCxnSpPr>
        <p:spPr>
          <a:xfrm flipV="1">
            <a:off x="2332118" y="1124338"/>
            <a:ext cx="1748046" cy="635061"/>
          </a:xfrm>
          <a:prstGeom prst="straightConnector1">
            <a:avLst/>
          </a:prstGeom>
          <a:ln w="920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40136" y="1925524"/>
            <a:ext cx="1801111" cy="1330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a:t>
            </a:r>
            <a:endParaRPr lang="ru-RU" dirty="0">
              <a:solidFill>
                <a:schemeClr val="tx1"/>
              </a:solidFill>
            </a:endParaRPr>
          </a:p>
        </p:txBody>
      </p:sp>
      <p:sp>
        <p:nvSpPr>
          <p:cNvPr id="21" name="Rectangle 20"/>
          <p:cNvSpPr/>
          <p:nvPr/>
        </p:nvSpPr>
        <p:spPr>
          <a:xfrm>
            <a:off x="4080164" y="4966854"/>
            <a:ext cx="1861083"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backend</a:t>
            </a:r>
            <a:endParaRPr lang="ru-RU" dirty="0">
              <a:solidFill>
                <a:schemeClr val="tx1"/>
              </a:solidFill>
            </a:endParaRPr>
          </a:p>
        </p:txBody>
      </p:sp>
      <p:cxnSp>
        <p:nvCxnSpPr>
          <p:cNvPr id="22" name="Straight Arrow Connector 21"/>
          <p:cNvCxnSpPr/>
          <p:nvPr/>
        </p:nvCxnSpPr>
        <p:spPr>
          <a:xfrm flipH="1">
            <a:off x="4897582" y="3255689"/>
            <a:ext cx="3265" cy="1711166"/>
          </a:xfrm>
          <a:prstGeom prst="straightConnector1">
            <a:avLst/>
          </a:prstGeom>
          <a:ln w="92075"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569598" y="751302"/>
            <a:ext cx="2327106" cy="421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DNS</a:t>
            </a:r>
            <a:endParaRPr lang="ru-RU" dirty="0">
              <a:solidFill>
                <a:schemeClr val="tx1"/>
              </a:solidFill>
            </a:endParaRPr>
          </a:p>
        </p:txBody>
      </p:sp>
      <p:sp>
        <p:nvSpPr>
          <p:cNvPr id="26" name="Rectangle 25"/>
          <p:cNvSpPr/>
          <p:nvPr/>
        </p:nvSpPr>
        <p:spPr>
          <a:xfrm>
            <a:off x="6569598" y="1196744"/>
            <a:ext cx="5573912" cy="43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Traffic Manager (load balancing/health check-DNS layer )</a:t>
            </a:r>
            <a:endParaRPr lang="ru-RU" dirty="0">
              <a:solidFill>
                <a:schemeClr val="tx1"/>
              </a:solidFill>
            </a:endParaRPr>
          </a:p>
        </p:txBody>
      </p:sp>
      <p:sp>
        <p:nvSpPr>
          <p:cNvPr id="27" name="Rectangle 26"/>
          <p:cNvSpPr/>
          <p:nvPr/>
        </p:nvSpPr>
        <p:spPr>
          <a:xfrm>
            <a:off x="6569598" y="3034145"/>
            <a:ext cx="5573912" cy="163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 front-end based on </a:t>
            </a:r>
            <a:r>
              <a:rPr lang="en-US" dirty="0" err="1">
                <a:solidFill>
                  <a:schemeClr val="tx1"/>
                </a:solidFill>
              </a:rPr>
              <a:t>AppServices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pic>
        <p:nvPicPr>
          <p:cNvPr id="28" name="Picture 27"/>
          <p:cNvPicPr>
            <a:picLocks noChangeAspect="1"/>
          </p:cNvPicPr>
          <p:nvPr/>
        </p:nvPicPr>
        <p:blipFill>
          <a:blip r:embed="rId2"/>
          <a:stretch>
            <a:fillRect/>
          </a:stretch>
        </p:blipFill>
        <p:spPr>
          <a:xfrm>
            <a:off x="6889794" y="3424333"/>
            <a:ext cx="5030959" cy="1198319"/>
          </a:xfrm>
          <a:prstGeom prst="rect">
            <a:avLst/>
          </a:prstGeom>
        </p:spPr>
      </p:pic>
      <p:sp>
        <p:nvSpPr>
          <p:cNvPr id="30" name="Rectangle 29"/>
          <p:cNvSpPr/>
          <p:nvPr/>
        </p:nvSpPr>
        <p:spPr>
          <a:xfrm>
            <a:off x="6569598" y="5010268"/>
            <a:ext cx="5573912" cy="172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Backend (may include load balancing services as well)</a:t>
            </a:r>
          </a:p>
          <a:p>
            <a:pPr marL="285750" indent="-285750">
              <a:buFontTx/>
              <a:buChar char="-"/>
            </a:pPr>
            <a:r>
              <a:rPr lang="en-US" dirty="0">
                <a:solidFill>
                  <a:schemeClr val="tx1"/>
                </a:solidFill>
              </a:rPr>
              <a:t>Virtual Machines/Service Fabric/Docker Containers/.. </a:t>
            </a:r>
          </a:p>
          <a:p>
            <a:pPr marL="285750" indent="-285750">
              <a:buFontTx/>
              <a:buChar char="-"/>
            </a:pPr>
            <a:r>
              <a:rPr lang="en-US" dirty="0">
                <a:solidFill>
                  <a:schemeClr val="tx1"/>
                </a:solidFill>
              </a:rPr>
              <a:t>SQL Azure</a:t>
            </a:r>
          </a:p>
          <a:p>
            <a:pPr marL="285750" indent="-285750">
              <a:buFontTx/>
              <a:buChar char="-"/>
            </a:pPr>
            <a:r>
              <a:rPr lang="en-US" dirty="0">
                <a:solidFill>
                  <a:schemeClr val="tx1"/>
                </a:solidFill>
              </a:rPr>
              <a:t>Hadoop Cluster</a:t>
            </a:r>
          </a:p>
          <a:p>
            <a:pPr marL="285750" indent="-285750">
              <a:buFontTx/>
              <a:buChar char="-"/>
            </a:pPr>
            <a:r>
              <a:rPr lang="en-US" dirty="0">
                <a:solidFill>
                  <a:schemeClr val="tx1"/>
                </a:solidFill>
              </a:rPr>
              <a:t>NoSQL DB</a:t>
            </a:r>
          </a:p>
          <a:p>
            <a:pPr marL="285750" indent="-285750">
              <a:buFontTx/>
              <a:buChar char="-"/>
            </a:pPr>
            <a:r>
              <a:rPr lang="en-US" dirty="0">
                <a:solidFill>
                  <a:schemeClr val="tx1"/>
                </a:solidFill>
              </a:rPr>
              <a: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ru-RU" dirty="0">
              <a:solidFill>
                <a:schemeClr val="tx1"/>
              </a:solidFill>
            </a:endParaRPr>
          </a:p>
        </p:txBody>
      </p:sp>
      <p:sp>
        <p:nvSpPr>
          <p:cNvPr id="32" name="Rectangle 31"/>
          <p:cNvSpPr/>
          <p:nvPr/>
        </p:nvSpPr>
        <p:spPr>
          <a:xfrm>
            <a:off x="6569598" y="1904743"/>
            <a:ext cx="5573912" cy="103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balancing services:</a:t>
            </a:r>
          </a:p>
          <a:p>
            <a:pPr algn="ctr"/>
            <a:r>
              <a:rPr lang="en-US" dirty="0">
                <a:solidFill>
                  <a:schemeClr val="tx1"/>
                </a:solidFill>
              </a:rPr>
              <a:t>Azure Load Balancer</a:t>
            </a:r>
          </a:p>
          <a:p>
            <a:pPr algn="ctr"/>
            <a:r>
              <a:rPr lang="en-US" dirty="0">
                <a:solidFill>
                  <a:schemeClr val="tx1"/>
                </a:solidFill>
              </a:rPr>
              <a:t>Application Gateway (Windows Application Firewall )</a:t>
            </a:r>
            <a:endParaRPr lang="ru-RU" dirty="0">
              <a:solidFill>
                <a:schemeClr val="tx1"/>
              </a:solidFill>
            </a:endParaRPr>
          </a:p>
        </p:txBody>
      </p:sp>
    </p:spTree>
    <p:extLst>
      <p:ext uri="{BB962C8B-B14F-4D97-AF65-F5344CB8AC3E}">
        <p14:creationId xmlns:p14="http://schemas.microsoft.com/office/powerpoint/2010/main" val="274535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 continue</a:t>
            </a:r>
            <a:endParaRPr lang="ru-RU" sz="4800" dirty="0"/>
          </a:p>
        </p:txBody>
      </p:sp>
      <p:graphicFrame>
        <p:nvGraphicFramePr>
          <p:cNvPr id="8" name="Table 7"/>
          <p:cNvGraphicFramePr>
            <a:graphicFrameLocks noGrp="1"/>
          </p:cNvGraphicFramePr>
          <p:nvPr>
            <p:extLst>
              <p:ext uri="{D42A27DB-BD31-4B8C-83A1-F6EECF244321}">
                <p14:modId xmlns:p14="http://schemas.microsoft.com/office/powerpoint/2010/main" val="187572033"/>
              </p:ext>
            </p:extLst>
          </p:nvPr>
        </p:nvGraphicFramePr>
        <p:xfrm>
          <a:off x="297871" y="1087584"/>
          <a:ext cx="11674782" cy="4771651"/>
        </p:xfrm>
        <a:graphic>
          <a:graphicData uri="http://schemas.openxmlformats.org/drawingml/2006/table">
            <a:tbl>
              <a:tblPr firstRow="1" bandRow="1">
                <a:tableStyleId>{5C22544A-7EE6-4342-B048-85BDC9FD1C3A}</a:tableStyleId>
              </a:tblPr>
              <a:tblGrid>
                <a:gridCol w="1945797">
                  <a:extLst>
                    <a:ext uri="{9D8B030D-6E8A-4147-A177-3AD203B41FA5}">
                      <a16:colId xmlns:a16="http://schemas.microsoft.com/office/drawing/2014/main" val="2782623792"/>
                    </a:ext>
                  </a:extLst>
                </a:gridCol>
                <a:gridCol w="1945797">
                  <a:extLst>
                    <a:ext uri="{9D8B030D-6E8A-4147-A177-3AD203B41FA5}">
                      <a16:colId xmlns:a16="http://schemas.microsoft.com/office/drawing/2014/main" val="732507349"/>
                    </a:ext>
                  </a:extLst>
                </a:gridCol>
                <a:gridCol w="1945797">
                  <a:extLst>
                    <a:ext uri="{9D8B030D-6E8A-4147-A177-3AD203B41FA5}">
                      <a16:colId xmlns:a16="http://schemas.microsoft.com/office/drawing/2014/main" val="460489383"/>
                    </a:ext>
                  </a:extLst>
                </a:gridCol>
                <a:gridCol w="1945797">
                  <a:extLst>
                    <a:ext uri="{9D8B030D-6E8A-4147-A177-3AD203B41FA5}">
                      <a16:colId xmlns:a16="http://schemas.microsoft.com/office/drawing/2014/main" val="3535132464"/>
                    </a:ext>
                  </a:extLst>
                </a:gridCol>
                <a:gridCol w="1945797">
                  <a:extLst>
                    <a:ext uri="{9D8B030D-6E8A-4147-A177-3AD203B41FA5}">
                      <a16:colId xmlns:a16="http://schemas.microsoft.com/office/drawing/2014/main" val="3704246925"/>
                    </a:ext>
                  </a:extLst>
                </a:gridCol>
                <a:gridCol w="1945797">
                  <a:extLst>
                    <a:ext uri="{9D8B030D-6E8A-4147-A177-3AD203B41FA5}">
                      <a16:colId xmlns:a16="http://schemas.microsoft.com/office/drawing/2014/main" val="2596860437"/>
                    </a:ext>
                  </a:extLst>
                </a:gridCol>
              </a:tblGrid>
              <a:tr h="661116">
                <a:tc>
                  <a:txBody>
                    <a:bodyPr/>
                    <a:lstStyle/>
                    <a:p>
                      <a:endParaRPr lang="ru-RU" dirty="0"/>
                    </a:p>
                  </a:txBody>
                  <a:tcPr/>
                </a:tc>
                <a:tc>
                  <a:txBody>
                    <a:bodyPr/>
                    <a:lstStyle/>
                    <a:p>
                      <a:r>
                        <a:rPr lang="en-US" dirty="0"/>
                        <a:t>Free</a:t>
                      </a:r>
                      <a:endParaRPr lang="ru-RU" dirty="0"/>
                    </a:p>
                  </a:txBody>
                  <a:tcPr/>
                </a:tc>
                <a:tc>
                  <a:txBody>
                    <a:bodyPr/>
                    <a:lstStyle/>
                    <a:p>
                      <a:r>
                        <a:rPr lang="en-US" dirty="0"/>
                        <a:t>Basic</a:t>
                      </a:r>
                      <a:endParaRPr lang="ru-RU" dirty="0"/>
                    </a:p>
                  </a:txBody>
                  <a:tcPr/>
                </a:tc>
                <a:tc>
                  <a:txBody>
                    <a:bodyPr/>
                    <a:lstStyle/>
                    <a:p>
                      <a:r>
                        <a:rPr lang="en-US" dirty="0"/>
                        <a:t>Shared</a:t>
                      </a:r>
                      <a:endParaRPr lang="ru-RU" dirty="0"/>
                    </a:p>
                  </a:txBody>
                  <a:tcPr/>
                </a:tc>
                <a:tc>
                  <a:txBody>
                    <a:bodyPr/>
                    <a:lstStyle/>
                    <a:p>
                      <a:r>
                        <a:rPr lang="en-US" dirty="0"/>
                        <a:t>Standard</a:t>
                      </a:r>
                      <a:endParaRPr lang="ru-RU" dirty="0"/>
                    </a:p>
                  </a:txBody>
                  <a:tcPr/>
                </a:tc>
                <a:tc>
                  <a:txBody>
                    <a:bodyPr/>
                    <a:lstStyle/>
                    <a:p>
                      <a:r>
                        <a:rPr lang="en-US" dirty="0"/>
                        <a:t>Premium</a:t>
                      </a:r>
                      <a:endParaRPr lang="ru-RU" dirty="0"/>
                    </a:p>
                  </a:txBody>
                  <a:tcPr/>
                </a:tc>
                <a:extLst>
                  <a:ext uri="{0D108BD9-81ED-4DB2-BD59-A6C34878D82A}">
                    <a16:rowId xmlns:a16="http://schemas.microsoft.com/office/drawing/2014/main" val="3601887288"/>
                  </a:ext>
                </a:extLst>
              </a:tr>
              <a:tr h="661116">
                <a:tc>
                  <a:txBody>
                    <a:bodyPr/>
                    <a:lstStyle/>
                    <a:p>
                      <a:r>
                        <a:rPr lang="en-US" dirty="0"/>
                        <a:t>Custom</a:t>
                      </a:r>
                      <a:r>
                        <a:rPr lang="en-US" baseline="0" dirty="0"/>
                        <a:t> domain</a:t>
                      </a:r>
                      <a:endParaRPr lang="ru-RU" dirty="0"/>
                    </a:p>
                  </a:txBody>
                  <a:tcPr/>
                </a:tc>
                <a:tc>
                  <a:txBody>
                    <a:bodyPr/>
                    <a:lstStyle/>
                    <a:p>
                      <a:r>
                        <a:rPr lang="en-US" dirty="0"/>
                        <a:t>10</a:t>
                      </a:r>
                      <a:endParaRPr lang="ru-RU" dirty="0"/>
                    </a:p>
                  </a:txBody>
                  <a:tcPr/>
                </a:tc>
                <a:tc>
                  <a:txBody>
                    <a:bodyPr/>
                    <a:lstStyle/>
                    <a:p>
                      <a:r>
                        <a:rPr lang="en-US" dirty="0"/>
                        <a:t>100</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1885178524"/>
                  </a:ext>
                </a:extLst>
              </a:tr>
              <a:tr h="661116">
                <a:tc>
                  <a:txBody>
                    <a:bodyPr/>
                    <a:lstStyle/>
                    <a:p>
                      <a:r>
                        <a:rPr lang="en-US" dirty="0"/>
                        <a:t>SSL certificates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sz="1800" b="0" i="0" kern="1200" dirty="0">
                          <a:solidFill>
                            <a:schemeClr val="dk1"/>
                          </a:solidFill>
                          <a:effectLst/>
                          <a:latin typeface="+mn-lt"/>
                          <a:ea typeface="+mn-ea"/>
                          <a:cs typeface="+mn-cs"/>
                        </a:rPr>
                        <a:t>Unlimited SNI SSL certs</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r>
                        <a:rPr lang="en-US" baseline="0" dirty="0"/>
                        <a:t> SNI SLL + 1 IP SSL included</a:t>
                      </a:r>
                      <a:endParaRPr lang="ru-RU" dirty="0"/>
                    </a:p>
                  </a:txBody>
                  <a:tcPr/>
                </a:tc>
                <a:extLst>
                  <a:ext uri="{0D108BD9-81ED-4DB2-BD59-A6C34878D82A}">
                    <a16:rowId xmlns:a16="http://schemas.microsoft.com/office/drawing/2014/main" val="1731819892"/>
                  </a:ext>
                </a:extLst>
              </a:tr>
              <a:tr h="661116">
                <a:tc>
                  <a:txBody>
                    <a:bodyPr/>
                    <a:lstStyle/>
                    <a:p>
                      <a:r>
                        <a:rPr lang="en-US" dirty="0"/>
                        <a:t>Auto</a:t>
                      </a:r>
                      <a:r>
                        <a:rPr lang="en-US" baseline="0" dirty="0"/>
                        <a:t> backups/day</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Up</a:t>
                      </a:r>
                      <a:r>
                        <a:rPr lang="en-US" baseline="0" dirty="0"/>
                        <a:t> to 3</a:t>
                      </a:r>
                      <a:endParaRPr lang="ru-RU" dirty="0"/>
                    </a:p>
                  </a:txBody>
                  <a:tcPr/>
                </a:tc>
                <a:tc>
                  <a:txBody>
                    <a:bodyPr/>
                    <a:lstStyle/>
                    <a:p>
                      <a:r>
                        <a:rPr lang="en-US" dirty="0"/>
                        <a:t>Up to 10 </a:t>
                      </a:r>
                      <a:endParaRPr lang="ru-RU" dirty="0"/>
                    </a:p>
                  </a:txBody>
                  <a:tcPr/>
                </a:tc>
                <a:tc>
                  <a:txBody>
                    <a:bodyPr/>
                    <a:lstStyle/>
                    <a:p>
                      <a:r>
                        <a:rPr lang="en-US" dirty="0"/>
                        <a:t>Up to 50</a:t>
                      </a:r>
                      <a:endParaRPr lang="ru-RU" dirty="0"/>
                    </a:p>
                  </a:txBody>
                  <a:tcPr/>
                </a:tc>
                <a:extLst>
                  <a:ext uri="{0D108BD9-81ED-4DB2-BD59-A6C34878D82A}">
                    <a16:rowId xmlns:a16="http://schemas.microsoft.com/office/drawing/2014/main" val="1731132487"/>
                  </a:ext>
                </a:extLst>
              </a:tr>
              <a:tr h="804955">
                <a:tc>
                  <a:txBody>
                    <a:bodyPr/>
                    <a:lstStyle/>
                    <a:p>
                      <a:r>
                        <a:rPr lang="en-US" dirty="0"/>
                        <a:t>Active</a:t>
                      </a:r>
                      <a:r>
                        <a:rPr lang="en-US" baseline="0" dirty="0"/>
                        <a:t> mobile devices</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sz="1800" b="0" i="0" kern="1200" dirty="0">
                          <a:solidFill>
                            <a:schemeClr val="dk1"/>
                          </a:solidFill>
                          <a:effectLst/>
                          <a:latin typeface="+mn-lt"/>
                          <a:ea typeface="+mn-ea"/>
                          <a:cs typeface="+mn-cs"/>
                        </a:rPr>
                        <a:t>500 / day</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Unlimited</a:t>
                      </a:r>
                      <a:endParaRPr lang="ru-RU" dirty="0"/>
                    </a:p>
                  </a:txBody>
                  <a:tcPr/>
                </a:tc>
                <a:extLst>
                  <a:ext uri="{0D108BD9-81ED-4DB2-BD59-A6C34878D82A}">
                    <a16:rowId xmlns:a16="http://schemas.microsoft.com/office/drawing/2014/main" val="1580411075"/>
                  </a:ext>
                </a:extLst>
              </a:tr>
              <a:tr h="661116">
                <a:tc>
                  <a:txBody>
                    <a:bodyPr/>
                    <a:lstStyle/>
                    <a:p>
                      <a:r>
                        <a:rPr lang="en-US" dirty="0"/>
                        <a:t>Offline</a:t>
                      </a:r>
                      <a:r>
                        <a:rPr lang="en-US" baseline="0" dirty="0"/>
                        <a:t> sync/day</a:t>
                      </a:r>
                      <a:endParaRPr lang="ru-RU" dirty="0"/>
                    </a:p>
                  </a:txBody>
                  <a:tcPr/>
                </a:tc>
                <a:tc>
                  <a:txBody>
                    <a:bodyPr/>
                    <a:lstStyle/>
                    <a:p>
                      <a:r>
                        <a:rPr lang="en-US" dirty="0"/>
                        <a:t>500 calls</a:t>
                      </a:r>
                      <a:endParaRPr lang="ru-RU" dirty="0"/>
                    </a:p>
                  </a:txBody>
                  <a:tcPr/>
                </a:tc>
                <a:tc>
                  <a:txBody>
                    <a:bodyPr/>
                    <a:lstStyle/>
                    <a:p>
                      <a:r>
                        <a:rPr lang="en-US" dirty="0"/>
                        <a:t>1k calls</a:t>
                      </a:r>
                      <a:endParaRPr lang="ru-RU" dirty="0"/>
                    </a:p>
                  </a:txBody>
                  <a:tcPr/>
                </a:tc>
                <a:tc>
                  <a:txBody>
                    <a:bodyPr/>
                    <a:lstStyle/>
                    <a:p>
                      <a:r>
                        <a:rPr lang="en-US" dirty="0"/>
                        <a:t>1k</a:t>
                      </a:r>
                      <a:r>
                        <a:rPr lang="en-US" baseline="0" dirty="0"/>
                        <a:t> calls</a:t>
                      </a:r>
                      <a:endParaRPr lang="ru-RU" dirty="0"/>
                    </a:p>
                  </a:txBody>
                  <a:tcPr/>
                </a:tc>
                <a:tc>
                  <a:txBody>
                    <a:bodyPr/>
                    <a:lstStyle/>
                    <a:p>
                      <a:r>
                        <a:rPr lang="en-US" dirty="0"/>
                        <a:t>Unlimited</a:t>
                      </a:r>
                      <a:endParaRPr lang="ru-RU" dirty="0"/>
                    </a:p>
                  </a:txBody>
                  <a:tcPr/>
                </a:tc>
                <a:tc>
                  <a:txBody>
                    <a:bodyPr/>
                    <a:lstStyle/>
                    <a:p>
                      <a:r>
                        <a:rPr lang="en-US" dirty="0"/>
                        <a:t>Unlimited</a:t>
                      </a:r>
                      <a:endParaRPr lang="ru-RU" dirty="0"/>
                    </a:p>
                  </a:txBody>
                  <a:tcPr/>
                </a:tc>
                <a:extLst>
                  <a:ext uri="{0D108BD9-81ED-4DB2-BD59-A6C34878D82A}">
                    <a16:rowId xmlns:a16="http://schemas.microsoft.com/office/drawing/2014/main" val="2009615681"/>
                  </a:ext>
                </a:extLst>
              </a:tr>
              <a:tr h="661116">
                <a:tc>
                  <a:txBody>
                    <a:bodyPr/>
                    <a:lstStyle/>
                    <a:p>
                      <a:r>
                        <a:rPr lang="en-US" dirty="0"/>
                        <a:t>Staging</a:t>
                      </a:r>
                      <a:r>
                        <a:rPr lang="en-US" baseline="0" dirty="0"/>
                        <a:t> environment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5</a:t>
                      </a:r>
                      <a:endParaRPr lang="ru-RU" dirty="0"/>
                    </a:p>
                  </a:txBody>
                  <a:tcPr/>
                </a:tc>
                <a:tc>
                  <a:txBody>
                    <a:bodyPr/>
                    <a:lstStyle/>
                    <a:p>
                      <a:r>
                        <a:rPr lang="en-US" dirty="0"/>
                        <a:t>20</a:t>
                      </a:r>
                      <a:endParaRPr lang="ru-RU" dirty="0"/>
                    </a:p>
                  </a:txBody>
                  <a:tcPr/>
                </a:tc>
                <a:extLst>
                  <a:ext uri="{0D108BD9-81ED-4DB2-BD59-A6C34878D82A}">
                    <a16:rowId xmlns:a16="http://schemas.microsoft.com/office/drawing/2014/main" val="3289984773"/>
                  </a:ext>
                </a:extLst>
              </a:tr>
            </a:tbl>
          </a:graphicData>
        </a:graphic>
      </p:graphicFrame>
    </p:spTree>
    <p:extLst>
      <p:ext uri="{BB962C8B-B14F-4D97-AF65-F5344CB8AC3E}">
        <p14:creationId xmlns:p14="http://schemas.microsoft.com/office/powerpoint/2010/main" val="54609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164" y="289647"/>
            <a:ext cx="12064818" cy="552587"/>
          </a:xfrm>
        </p:spPr>
        <p:txBody>
          <a:bodyPr>
            <a:noAutofit/>
          </a:bodyPr>
          <a:lstStyle/>
          <a:p>
            <a:r>
              <a:rPr lang="en-US" sz="4800" dirty="0"/>
              <a:t>App Service plans: continue</a:t>
            </a:r>
            <a:endParaRPr lang="ru-RU" sz="4800" dirty="0"/>
          </a:p>
        </p:txBody>
      </p:sp>
      <p:sp>
        <p:nvSpPr>
          <p:cNvPr id="2" name="TextBox 1"/>
          <p:cNvSpPr txBox="1"/>
          <p:nvPr/>
        </p:nvSpPr>
        <p:spPr>
          <a:xfrm>
            <a:off x="491836" y="921328"/>
            <a:ext cx="11360728" cy="5909310"/>
          </a:xfrm>
          <a:prstGeom prst="rect">
            <a:avLst/>
          </a:prstGeom>
          <a:noFill/>
        </p:spPr>
        <p:txBody>
          <a:bodyPr wrap="square" rtlCol="0">
            <a:spAutoFit/>
          </a:bodyPr>
          <a:lstStyle/>
          <a:p>
            <a:r>
              <a:rPr lang="en-US" dirty="0" err="1"/>
              <a:t>Autoscale</a:t>
            </a:r>
            <a:r>
              <a:rPr lang="en-US" dirty="0"/>
              <a:t> : by schedule or automatically by CPU level (average for all instances!).</a:t>
            </a:r>
          </a:p>
          <a:p>
            <a:endParaRPr lang="en-US" dirty="0"/>
          </a:p>
          <a:p>
            <a:endParaRPr lang="en-US" dirty="0"/>
          </a:p>
          <a:p>
            <a:endParaRPr lang="en-US" dirty="0"/>
          </a:p>
          <a:p>
            <a:endParaRPr lang="en-US" dirty="0"/>
          </a:p>
          <a:p>
            <a:endParaRPr lang="en-US" dirty="0"/>
          </a:p>
          <a:p>
            <a:endParaRPr lang="en-US" dirty="0"/>
          </a:p>
          <a:p>
            <a:endParaRPr lang="en-US" dirty="0"/>
          </a:p>
          <a:p>
            <a:r>
              <a:rPr lang="en-US" dirty="0"/>
              <a:t>Geo-distributed environment:  You can use different geo-locations for web-sites under same Service Plan.</a:t>
            </a:r>
          </a:p>
          <a:p>
            <a:endParaRPr lang="en-US" dirty="0"/>
          </a:p>
          <a:p>
            <a:r>
              <a:rPr lang="en-US" dirty="0"/>
              <a:t>VPN:  Site-to-Site and Point-to-Site VNETs connection</a:t>
            </a:r>
          </a:p>
          <a:p>
            <a:endParaRPr lang="en-US" dirty="0"/>
          </a:p>
          <a:p>
            <a:r>
              <a:rPr lang="en-US" dirty="0"/>
              <a:t>Auto backups:  backup  App configuration, file content and Azure SQL Database/Azure MySQL connected to app, into storage account by schedule.</a:t>
            </a:r>
          </a:p>
          <a:p>
            <a:endParaRPr lang="en-US" dirty="0"/>
          </a:p>
          <a:p>
            <a:r>
              <a:rPr lang="en-US" dirty="0"/>
              <a:t>Active mobile devices:  related to push/call notifications for mobile devices via Notification Hub.</a:t>
            </a:r>
          </a:p>
          <a:p>
            <a:endParaRPr lang="en-US" dirty="0"/>
          </a:p>
          <a:p>
            <a:r>
              <a:rPr lang="en-US" dirty="0"/>
              <a:t>Offline sync: sync for mobile apps under Azure Mobile Apps, for offline mode.</a:t>
            </a:r>
          </a:p>
          <a:p>
            <a:endParaRPr lang="en-US" dirty="0"/>
          </a:p>
          <a:p>
            <a:r>
              <a:rPr lang="en-US" dirty="0"/>
              <a:t>Staging environments: support for staging, including split requests for different environments in the same time</a:t>
            </a:r>
          </a:p>
          <a:p>
            <a:endParaRPr lang="ru-RU" dirty="0"/>
          </a:p>
        </p:txBody>
      </p:sp>
      <p:pic>
        <p:nvPicPr>
          <p:cNvPr id="3" name="Picture 2"/>
          <p:cNvPicPr>
            <a:picLocks noChangeAspect="1"/>
          </p:cNvPicPr>
          <p:nvPr/>
        </p:nvPicPr>
        <p:blipFill>
          <a:blip r:embed="rId2"/>
          <a:stretch>
            <a:fillRect/>
          </a:stretch>
        </p:blipFill>
        <p:spPr>
          <a:xfrm>
            <a:off x="732559" y="1385886"/>
            <a:ext cx="7734300" cy="1495425"/>
          </a:xfrm>
          <a:prstGeom prst="rect">
            <a:avLst/>
          </a:prstGeom>
        </p:spPr>
      </p:pic>
    </p:spTree>
    <p:extLst>
      <p:ext uri="{BB962C8B-B14F-4D97-AF65-F5344CB8AC3E}">
        <p14:creationId xmlns:p14="http://schemas.microsoft.com/office/powerpoint/2010/main" val="391061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defTabSz="914225">
              <a:lnSpc>
                <a:spcPct val="100000"/>
              </a:lnSpc>
              <a:defRPr/>
            </a:pPr>
            <a:r>
              <a:rPr lang="en-US" spc="-100" dirty="0">
                <a:ln w="3175">
                  <a:noFill/>
                </a:ln>
                <a:solidFill>
                  <a:schemeClr val="tx2">
                    <a:lumMod val="50000"/>
                  </a:schemeClr>
                </a:solidFill>
                <a:latin typeface="Segoe UI Light" pitchFamily="34" charset="0"/>
                <a:cs typeface="Arial" charset="0"/>
              </a:rPr>
              <a:t>Azure Websites Features &amp; Capabilities</a:t>
            </a:r>
            <a:endParaRPr lang="en-US" sz="3200" dirty="0">
              <a:solidFill>
                <a:schemeClr val="tx2">
                  <a:lumMod val="50000"/>
                </a:schemeClr>
              </a:solidFill>
            </a:endParaRPr>
          </a:p>
        </p:txBody>
      </p:sp>
      <p:sp>
        <p:nvSpPr>
          <p:cNvPr id="7" name="Rectangle 6"/>
          <p:cNvSpPr/>
          <p:nvPr/>
        </p:nvSpPr>
        <p:spPr bwMode="auto">
          <a:xfrm>
            <a:off x="749963"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Enterprise-class</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rPr>
              <a:t>Designed for secure mission-critical applications</a:t>
            </a:r>
          </a:p>
        </p:txBody>
      </p:sp>
      <p:sp>
        <p:nvSpPr>
          <p:cNvPr id="8" name="Rectangle 7"/>
          <p:cNvSpPr/>
          <p:nvPr/>
        </p:nvSpPr>
        <p:spPr bwMode="auto">
          <a:xfrm>
            <a:off x="4040127" y="1299956"/>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Global scale</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rPr>
              <a:t>Optimized for Availability and Automatic scale</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9" name="Rectangle 8"/>
          <p:cNvSpPr/>
          <p:nvPr/>
        </p:nvSpPr>
        <p:spPr bwMode="auto">
          <a:xfrm>
            <a:off x="7330291" y="1299955"/>
            <a:ext cx="3189767" cy="1073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lumMod val="50000"/>
                  </a:schemeClr>
                </a:solidFill>
                <a:effectLst/>
                <a:uLnTx/>
                <a:uFillTx/>
                <a:latin typeface="+mj-lt"/>
                <a:ea typeface="Segoe UI" pitchFamily="34" charset="0"/>
                <a:cs typeface="Segoe UI" pitchFamily="34" charset="0"/>
              </a:rPr>
              <a:t>Built for </a:t>
            </a:r>
            <a:r>
              <a:rPr kumimoji="0" lang="en-US" sz="2400" b="0" i="0" u="none" strike="noStrike" kern="1200" cap="none" spc="0" normalizeH="0" baseline="0" noProof="0" dirty="0" err="1">
                <a:ln>
                  <a:noFill/>
                </a:ln>
                <a:solidFill>
                  <a:schemeClr val="tx2">
                    <a:lumMod val="50000"/>
                  </a:schemeClr>
                </a:solidFill>
                <a:effectLst/>
                <a:uLnTx/>
                <a:uFillTx/>
                <a:latin typeface="+mj-lt"/>
                <a:ea typeface="Segoe UI" pitchFamily="34" charset="0"/>
                <a:cs typeface="Segoe UI" pitchFamily="34" charset="0"/>
              </a:rPr>
              <a:t>DevOps</a:t>
            </a:r>
            <a:endParaRPr kumimoji="0" lang="en-US" sz="28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2">
                    <a:lumMod val="50000"/>
                  </a:schemeClr>
                </a:solidFill>
                <a:effectLst/>
                <a:uLnTx/>
                <a:uFillTx/>
              </a:rPr>
              <a:t>Agility through Continuous Deployment</a:t>
            </a:r>
            <a:endParaRPr kumimoji="0" lang="en-US" sz="1000" b="0" i="0" u="none" strike="noStrike" kern="1200" cap="none" spc="0" normalizeH="0" baseline="0" noProof="0" dirty="0">
              <a:ln>
                <a:noFill/>
              </a:ln>
              <a:solidFill>
                <a:schemeClr val="tx2">
                  <a:lumMod val="50000"/>
                </a:schemeClr>
              </a:solidFill>
              <a:effectLst/>
              <a:uLnTx/>
              <a:uFillTx/>
              <a:ea typeface="Segoe UI" pitchFamily="34" charset="0"/>
              <a:cs typeface="Segoe UI" pitchFamily="34" charset="0"/>
            </a:endParaRPr>
          </a:p>
        </p:txBody>
      </p:sp>
      <p:sp>
        <p:nvSpPr>
          <p:cNvPr id="11" name="TextBox 10"/>
          <p:cNvSpPr txBox="1"/>
          <p:nvPr/>
        </p:nvSpPr>
        <p:spPr>
          <a:xfrm>
            <a:off x="737932" y="2128512"/>
            <a:ext cx="3415987" cy="3557897"/>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Hybrid Connections / VPN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Scheduled Backup</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Azure Active Directory Integration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Resiliency, HA, and DR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Jobs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Role Base Access Control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Audit / Compliance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Enterprise Migration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Client Certs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Redis</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Caching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IP Restrictions/ SSL</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Web Sockets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SQL, MySQL, </a:t>
            </a: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DocDB</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&amp; Mongo</a:t>
            </a:r>
          </a:p>
        </p:txBody>
      </p:sp>
      <p:sp>
        <p:nvSpPr>
          <p:cNvPr id="12" name="TextBox 11"/>
          <p:cNvSpPr txBox="1"/>
          <p:nvPr/>
        </p:nvSpPr>
        <p:spPr>
          <a:xfrm>
            <a:off x="4001022" y="2131890"/>
            <a:ext cx="3317237" cy="3519425"/>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Automated Deployment</a:t>
            </a:r>
            <a:b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b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AutoScale</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Built-in Load Balancing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WW Datacenter Coverage</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End Point Monitoring &amp; Alerts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Gallery</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DR Site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WildCard</a:t>
            </a: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 Support</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Dedicated IP address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HTTP Compression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chemeClr val="tx2">
                    <a:lumMod val="50000"/>
                  </a:schemeClr>
                </a:solidFill>
                <a:effectLst/>
                <a:uLnTx/>
                <a:uFillTx/>
                <a:ea typeface="Calibri" panose="020F0502020204030204" pitchFamily="34" charset="0"/>
                <a:cs typeface="Calibri" panose="020F0502020204030204" pitchFamily="34" charset="0"/>
              </a:rPr>
              <a:t>WebJobs</a:t>
            </a: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Sticky Sessions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sp>
        <p:nvSpPr>
          <p:cNvPr id="13" name="TextBox 12"/>
          <p:cNvSpPr txBox="1"/>
          <p:nvPr/>
        </p:nvSpPr>
        <p:spPr>
          <a:xfrm>
            <a:off x="7318260" y="2128512"/>
            <a:ext cx="3684005" cy="3811813"/>
          </a:xfrm>
          <a:prstGeom prst="rect">
            <a:avLst/>
          </a:prstGeom>
          <a:noFill/>
          <a:ln>
            <a:noFill/>
          </a:ln>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Remote Debugging w/ Visual Studio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Staging Slots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Testing in Production</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Continuous Integration/Deployment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Git, Visual Studio Online and GitHub</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App &amp; Site Diagnostics</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OS &amp; Framework Patching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Site Extensions Gallery </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NET, PHP, Python, Node, Java</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Framework Installer</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Browser-based editing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Auto-Healing</a:t>
            </a:r>
          </a:p>
          <a:p>
            <a:pPr marL="0" marR="0" lvl="0" indent="0" defTabSz="914400"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rPr>
              <a:t>Logging and Auditing </a:t>
            </a:r>
          </a:p>
          <a:p>
            <a:pPr marL="0" marR="0" lvl="0" indent="0" defTabSz="91440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chemeClr val="tx2">
                  <a:lumMod val="50000"/>
                </a:schemeClr>
              </a:solidFill>
              <a:effectLst/>
              <a:uLnTx/>
              <a:uFillTx/>
              <a:ea typeface="Calibri" panose="020F0502020204030204" pitchFamily="34" charset="0"/>
              <a:cs typeface="Calibri" panose="020F0502020204030204" pitchFamily="34" charset="0"/>
            </a:endParaRPr>
          </a:p>
        </p:txBody>
      </p:sp>
      <p:grpSp>
        <p:nvGrpSpPr>
          <p:cNvPr id="5" name="Group 4"/>
          <p:cNvGrpSpPr/>
          <p:nvPr/>
        </p:nvGrpSpPr>
        <p:grpSpPr>
          <a:xfrm>
            <a:off x="677772" y="1510272"/>
            <a:ext cx="6661492" cy="4478152"/>
            <a:chOff x="677772" y="1510272"/>
            <a:chExt cx="6661492" cy="2634747"/>
          </a:xfrm>
        </p:grpSpPr>
        <p:sp>
          <p:nvSpPr>
            <p:cNvPr id="4" name="Rectangle 3"/>
            <p:cNvSpPr/>
            <p:nvPr/>
          </p:nvSpPr>
          <p:spPr>
            <a:xfrm>
              <a:off x="677772" y="1510272"/>
              <a:ext cx="92249" cy="2634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5" name="Rectangle 14"/>
            <p:cNvSpPr/>
            <p:nvPr/>
          </p:nvSpPr>
          <p:spPr>
            <a:xfrm>
              <a:off x="3974425" y="1510272"/>
              <a:ext cx="92249" cy="26347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16" name="Rectangle 15"/>
            <p:cNvSpPr/>
            <p:nvPr/>
          </p:nvSpPr>
          <p:spPr>
            <a:xfrm>
              <a:off x="7247015" y="1510272"/>
              <a:ext cx="92249" cy="2634747"/>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2">
                    <a:lumMod val="50000"/>
                  </a:schemeClr>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32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724143"/>
          </a:xfrm>
        </p:spPr>
        <p:txBody>
          <a:bodyPr/>
          <a:lstStyle/>
          <a:p>
            <a:r>
              <a:rPr lang="en-US" dirty="0">
                <a:solidFill>
                  <a:schemeClr val="bg1"/>
                </a:solidFill>
              </a:rPr>
              <a:t>Staged Publishing</a:t>
            </a:r>
          </a:p>
        </p:txBody>
      </p:sp>
      <p:sp>
        <p:nvSpPr>
          <p:cNvPr id="2" name="Title 1"/>
          <p:cNvSpPr>
            <a:spLocks noGrp="1"/>
          </p:cNvSpPr>
          <p:nvPr>
            <p:ph type="title"/>
          </p:nvPr>
        </p:nvSpPr>
        <p:spPr/>
        <p:txBody>
          <a:bodyPr/>
          <a:lstStyle/>
          <a:p>
            <a:r>
              <a:rPr lang="en-US" dirty="0">
                <a:solidFill>
                  <a:schemeClr val="bg1"/>
                </a:solidFill>
              </a:rPr>
              <a:t>I- Development and Deployment</a:t>
            </a:r>
            <a:br>
              <a:rPr lang="en-US" dirty="0">
                <a:solidFill>
                  <a:schemeClr val="bg1"/>
                </a:solidFill>
              </a:rPr>
            </a:br>
            <a:endParaRPr lang="en-US" dirty="0">
              <a:solidFill>
                <a:schemeClr val="bg1"/>
              </a:solidFill>
            </a:endParaRPr>
          </a:p>
        </p:txBody>
      </p:sp>
      <p:cxnSp>
        <p:nvCxnSpPr>
          <p:cNvPr id="4" name="Straight Arrow Connector 3"/>
          <p:cNvCxnSpPr>
            <a:stCxn id="14" idx="0"/>
            <a:endCxn id="7" idx="2"/>
          </p:cNvCxnSpPr>
          <p:nvPr/>
        </p:nvCxnSpPr>
        <p:spPr>
          <a:xfrm flipV="1">
            <a:off x="8471052" y="4125360"/>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2"/>
            <a:endCxn id="7" idx="0"/>
          </p:cNvCxnSpPr>
          <p:nvPr/>
        </p:nvCxnSpPr>
        <p:spPr>
          <a:xfrm flipH="1">
            <a:off x="8474193" y="3055490"/>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98225" y="3378340"/>
            <a:ext cx="2016956" cy="747021"/>
            <a:chOff x="7513637" y="4106862"/>
            <a:chExt cx="2057400" cy="762000"/>
          </a:xfrm>
        </p:grpSpPr>
        <p:pic>
          <p:nvPicPr>
            <p:cNvPr id="7" name="Picture 6"/>
            <p:cNvPicPr>
              <a:picLocks noChangeAspect="1"/>
            </p:cNvPicPr>
            <p:nvPr/>
          </p:nvPicPr>
          <p:blipFill>
            <a:blip r:embed="rId3"/>
            <a:stretch>
              <a:fillRect/>
            </a:stretch>
          </p:blipFill>
          <p:spPr>
            <a:xfrm>
              <a:off x="7513637" y="4106862"/>
              <a:ext cx="767014" cy="762000"/>
            </a:xfrm>
            <a:prstGeom prst="rect">
              <a:avLst/>
            </a:prstGeom>
          </p:spPr>
        </p:pic>
        <p:sp>
          <p:nvSpPr>
            <p:cNvPr id="8" name="TextBox 7"/>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Staging</a:t>
              </a:r>
            </a:p>
          </p:txBody>
        </p:sp>
      </p:grpSp>
      <p:grpSp>
        <p:nvGrpSpPr>
          <p:cNvPr id="9" name="Group 8"/>
          <p:cNvGrpSpPr/>
          <p:nvPr/>
        </p:nvGrpSpPr>
        <p:grpSpPr>
          <a:xfrm>
            <a:off x="8103133" y="2308469"/>
            <a:ext cx="2101481" cy="747021"/>
            <a:chOff x="7513637" y="4106862"/>
            <a:chExt cx="2143620" cy="762000"/>
          </a:xfrm>
        </p:grpSpPr>
        <p:pic>
          <p:nvPicPr>
            <p:cNvPr id="10" name="Picture 9"/>
            <p:cNvPicPr>
              <a:picLocks noChangeAspect="1"/>
            </p:cNvPicPr>
            <p:nvPr/>
          </p:nvPicPr>
          <p:blipFill>
            <a:blip r:embed="rId3"/>
            <a:stretch>
              <a:fillRect/>
            </a:stretch>
          </p:blipFill>
          <p:spPr>
            <a:xfrm>
              <a:off x="7513637" y="4106862"/>
              <a:ext cx="767014" cy="762000"/>
            </a:xfrm>
            <a:prstGeom prst="rect">
              <a:avLst/>
            </a:prstGeom>
          </p:spPr>
        </p:pic>
        <p:sp>
          <p:nvSpPr>
            <p:cNvPr id="11" name="TextBox 10"/>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sp>
        <p:nvSpPr>
          <p:cNvPr id="12" name="TextBox 11"/>
          <p:cNvSpPr txBox="1"/>
          <p:nvPr/>
        </p:nvSpPr>
        <p:spPr>
          <a:xfrm>
            <a:off x="8606531" y="3014125"/>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swap</a:t>
            </a:r>
          </a:p>
        </p:txBody>
      </p:sp>
      <p:grpSp>
        <p:nvGrpSpPr>
          <p:cNvPr id="13" name="Group 12"/>
          <p:cNvGrpSpPr/>
          <p:nvPr/>
        </p:nvGrpSpPr>
        <p:grpSpPr>
          <a:xfrm>
            <a:off x="7839226" y="4849935"/>
            <a:ext cx="1269935" cy="866848"/>
            <a:chOff x="960437" y="5649364"/>
            <a:chExt cx="1295400" cy="884230"/>
          </a:xfrm>
        </p:grpSpPr>
        <p:pic>
          <p:nvPicPr>
            <p:cNvPr id="14" name="Picture 13"/>
            <p:cNvPicPr>
              <a:picLocks noChangeAspect="1"/>
            </p:cNvPicPr>
            <p:nvPr/>
          </p:nvPicPr>
          <p:blipFill>
            <a:blip r:embed="rId4"/>
            <a:stretch>
              <a:fillRect/>
            </a:stretch>
          </p:blipFill>
          <p:spPr>
            <a:xfrm>
              <a:off x="1265237" y="5649364"/>
              <a:ext cx="679390" cy="424786"/>
            </a:xfrm>
            <a:prstGeom prst="rect">
              <a:avLst/>
            </a:prstGeom>
          </p:spPr>
        </p:pic>
        <p:sp>
          <p:nvSpPr>
            <p:cNvPr id="15" name="TextBox 14"/>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cxnSp>
        <p:nvCxnSpPr>
          <p:cNvPr id="16" name="Straight Arrow Connector 15"/>
          <p:cNvCxnSpPr>
            <a:stCxn id="26" idx="0"/>
            <a:endCxn id="19" idx="2"/>
          </p:cNvCxnSpPr>
          <p:nvPr/>
        </p:nvCxnSpPr>
        <p:spPr>
          <a:xfrm flipV="1">
            <a:off x="2910916" y="4125360"/>
            <a:ext cx="11886"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38090" y="3378340"/>
            <a:ext cx="2138570" cy="747021"/>
            <a:chOff x="7513637" y="4106862"/>
            <a:chExt cx="2131868" cy="762000"/>
          </a:xfrm>
        </p:grpSpPr>
        <p:pic>
          <p:nvPicPr>
            <p:cNvPr id="19" name="Picture 18"/>
            <p:cNvPicPr>
              <a:picLocks noChangeAspect="1"/>
            </p:cNvPicPr>
            <p:nvPr/>
          </p:nvPicPr>
          <p:blipFill>
            <a:blip r:embed="rId3"/>
            <a:stretch>
              <a:fillRect/>
            </a:stretch>
          </p:blipFill>
          <p:spPr>
            <a:xfrm>
              <a:off x="7513637" y="4106862"/>
              <a:ext cx="767014" cy="762000"/>
            </a:xfrm>
            <a:prstGeom prst="rect">
              <a:avLst/>
            </a:prstGeom>
          </p:spPr>
        </p:pic>
        <p:sp>
          <p:nvSpPr>
            <p:cNvPr id="20" name="TextBox 19"/>
            <p:cNvSpPr txBox="1"/>
            <p:nvPr/>
          </p:nvSpPr>
          <p:spPr>
            <a:xfrm>
              <a:off x="8317002" y="4262676"/>
              <a:ext cx="132850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ABEC"/>
                  </a:solidFill>
                  <a:effectLst/>
                  <a:uLnTx/>
                  <a:uFillTx/>
                </a:rPr>
                <a:t>Production</a:t>
              </a:r>
            </a:p>
          </p:txBody>
        </p:sp>
      </p:grpSp>
      <p:grpSp>
        <p:nvGrpSpPr>
          <p:cNvPr id="25" name="Group 24"/>
          <p:cNvGrpSpPr/>
          <p:nvPr/>
        </p:nvGrpSpPr>
        <p:grpSpPr>
          <a:xfrm>
            <a:off x="2279091" y="4849935"/>
            <a:ext cx="1269935" cy="866848"/>
            <a:chOff x="960437" y="5649364"/>
            <a:chExt cx="1295400" cy="884230"/>
          </a:xfrm>
        </p:grpSpPr>
        <p:pic>
          <p:nvPicPr>
            <p:cNvPr id="26" name="Picture 25"/>
            <p:cNvPicPr>
              <a:picLocks noChangeAspect="1"/>
            </p:cNvPicPr>
            <p:nvPr/>
          </p:nvPicPr>
          <p:blipFill>
            <a:blip r:embed="rId4"/>
            <a:stretch>
              <a:fillRect/>
            </a:stretch>
          </p:blipFill>
          <p:spPr>
            <a:xfrm>
              <a:off x="1265237" y="5649364"/>
              <a:ext cx="679390" cy="424786"/>
            </a:xfrm>
            <a:prstGeom prst="rect">
              <a:avLst/>
            </a:prstGeom>
          </p:spPr>
        </p:pic>
        <p:sp>
          <p:nvSpPr>
            <p:cNvPr id="27" name="TextBox 2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lumMod val="50000"/>
                    </a:srgbClr>
                  </a:solidFill>
                  <a:effectLst/>
                  <a:uLnTx/>
                  <a:uFillTx/>
                </a:rPr>
                <a:t> Developer</a:t>
              </a:r>
            </a:p>
          </p:txBody>
        </p:sp>
      </p:grpSp>
      <p:sp>
        <p:nvSpPr>
          <p:cNvPr id="28" name="Rectangle 27"/>
          <p:cNvSpPr/>
          <p:nvPr/>
        </p:nvSpPr>
        <p:spPr bwMode="auto">
          <a:xfrm>
            <a:off x="1112227" y="2010843"/>
            <a:ext cx="4108614" cy="455682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6432167" y="1391771"/>
            <a:ext cx="4108614" cy="517589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1" name="Straight Arrow Connector 30"/>
          <p:cNvCxnSpPr/>
          <p:nvPr/>
        </p:nvCxnSpPr>
        <p:spPr>
          <a:xfrm>
            <a:off x="1539174" y="2461220"/>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701888">
            <a:off x="1666771" y="2579890"/>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cxnSp>
        <p:nvCxnSpPr>
          <p:cNvPr id="33" name="Straight Arrow Connector 32"/>
          <p:cNvCxnSpPr/>
          <p:nvPr/>
        </p:nvCxnSpPr>
        <p:spPr>
          <a:xfrm>
            <a:off x="7047341" y="1581094"/>
            <a:ext cx="1120531" cy="106987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01888">
            <a:off x="7174938" y="1699765"/>
            <a:ext cx="1125816"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traffic</a:t>
            </a:r>
          </a:p>
        </p:txBody>
      </p:sp>
    </p:spTree>
    <p:extLst>
      <p:ext uri="{BB962C8B-B14F-4D97-AF65-F5344CB8AC3E}">
        <p14:creationId xmlns:p14="http://schemas.microsoft.com/office/powerpoint/2010/main" val="1581943535"/>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a:solidFill>
                  <a:schemeClr val="bg1"/>
                </a:solidFill>
              </a:rPr>
              <a:t>Testing in Production</a:t>
            </a:r>
            <a:endParaRPr lang="en-US" sz="2745" dirty="0">
              <a:solidFill>
                <a:schemeClr val="bg1"/>
              </a:solidFill>
            </a:endParaRPr>
          </a:p>
          <a:p>
            <a:pPr lvl="2"/>
            <a:endParaRPr lang="en-US" sz="2745" dirty="0">
              <a:solidFill>
                <a:schemeClr val="bg1"/>
              </a:solidFill>
            </a:endParaRPr>
          </a:p>
        </p:txBody>
      </p:sp>
      <p:sp>
        <p:nvSpPr>
          <p:cNvPr id="2" name="Title 1"/>
          <p:cNvSpPr>
            <a:spLocks noGrp="1"/>
          </p:cNvSpPr>
          <p:nvPr>
            <p:ph type="title"/>
          </p:nvPr>
        </p:nvSpPr>
        <p:spPr/>
        <p:txBody>
          <a:bodyPr/>
          <a:lstStyle/>
          <a:p>
            <a:r>
              <a:rPr lang="en-US" dirty="0">
                <a:solidFill>
                  <a:schemeClr val="bg1"/>
                </a:solidFill>
              </a:rPr>
              <a:t>I- Development and Deployment</a:t>
            </a:r>
          </a:p>
        </p:txBody>
      </p:sp>
      <p:cxnSp>
        <p:nvCxnSpPr>
          <p:cNvPr id="26" name="Straight Arrow Connector 25"/>
          <p:cNvCxnSpPr>
            <a:stCxn id="36" idx="0"/>
            <a:endCxn id="29"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29"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259547" y="4070932"/>
            <a:ext cx="2016956" cy="747021"/>
            <a:chOff x="7513637" y="4106862"/>
            <a:chExt cx="2057400" cy="762000"/>
          </a:xfrm>
        </p:grpSpPr>
        <p:pic>
          <p:nvPicPr>
            <p:cNvPr id="29" name="Picture 28"/>
            <p:cNvPicPr>
              <a:picLocks noChangeAspect="1"/>
            </p:cNvPicPr>
            <p:nvPr/>
          </p:nvPicPr>
          <p:blipFill>
            <a:blip r:embed="rId3"/>
            <a:stretch>
              <a:fillRect/>
            </a:stretch>
          </p:blipFill>
          <p:spPr>
            <a:xfrm>
              <a:off x="7513637" y="4106862"/>
              <a:ext cx="767014" cy="762000"/>
            </a:xfrm>
            <a:prstGeom prst="rect">
              <a:avLst/>
            </a:prstGeom>
          </p:spPr>
        </p:pic>
        <p:sp>
          <p:nvSpPr>
            <p:cNvPr id="30" name="TextBox 29"/>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31" name="Group 30"/>
          <p:cNvGrpSpPr/>
          <p:nvPr/>
        </p:nvGrpSpPr>
        <p:grpSpPr>
          <a:xfrm>
            <a:off x="5264454" y="3001061"/>
            <a:ext cx="2101481" cy="747021"/>
            <a:chOff x="7513637" y="4106862"/>
            <a:chExt cx="2143620" cy="762000"/>
          </a:xfrm>
        </p:grpSpPr>
        <p:pic>
          <p:nvPicPr>
            <p:cNvPr id="32" name="Picture 31"/>
            <p:cNvPicPr>
              <a:picLocks noChangeAspect="1"/>
            </p:cNvPicPr>
            <p:nvPr/>
          </p:nvPicPr>
          <p:blipFill>
            <a:blip r:embed="rId3"/>
            <a:stretch>
              <a:fillRect/>
            </a:stretch>
          </p:blipFill>
          <p:spPr>
            <a:xfrm>
              <a:off x="7513637" y="4106862"/>
              <a:ext cx="767014" cy="762000"/>
            </a:xfrm>
            <a:prstGeom prst="rect">
              <a:avLst/>
            </a:prstGeom>
          </p:spPr>
        </p:pic>
        <p:sp>
          <p:nvSpPr>
            <p:cNvPr id="33" name="TextBox 32"/>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34" name="TextBox 33"/>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35" name="Group 34"/>
          <p:cNvGrpSpPr/>
          <p:nvPr/>
        </p:nvGrpSpPr>
        <p:grpSpPr>
          <a:xfrm>
            <a:off x="5000547" y="5542527"/>
            <a:ext cx="1269935" cy="866848"/>
            <a:chOff x="960437" y="5649364"/>
            <a:chExt cx="1295400" cy="884230"/>
          </a:xfrm>
        </p:grpSpPr>
        <p:pic>
          <p:nvPicPr>
            <p:cNvPr id="36" name="Picture 35"/>
            <p:cNvPicPr>
              <a:picLocks noChangeAspect="1"/>
            </p:cNvPicPr>
            <p:nvPr/>
          </p:nvPicPr>
          <p:blipFill>
            <a:blip r:embed="rId4"/>
            <a:stretch>
              <a:fillRect/>
            </a:stretch>
          </p:blipFill>
          <p:spPr>
            <a:xfrm>
              <a:off x="1265237" y="5649364"/>
              <a:ext cx="679390" cy="424786"/>
            </a:xfrm>
            <a:prstGeom prst="rect">
              <a:avLst/>
            </a:prstGeom>
          </p:spPr>
        </p:pic>
        <p:sp>
          <p:nvSpPr>
            <p:cNvPr id="37" name="TextBox 36"/>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39" name="Straight Arrow Connector 38"/>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25361" y="2759050"/>
            <a:ext cx="3295229"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100% production.com</a:t>
            </a:r>
          </a:p>
        </p:txBody>
      </p:sp>
    </p:spTree>
    <p:extLst>
      <p:ext uri="{BB962C8B-B14F-4D97-AF65-F5344CB8AC3E}">
        <p14:creationId xmlns:p14="http://schemas.microsoft.com/office/powerpoint/2010/main" val="36521948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1188802"/>
          </a:xfrm>
        </p:spPr>
        <p:txBody>
          <a:bodyPr/>
          <a:lstStyle/>
          <a:p>
            <a:r>
              <a:rPr lang="en-US" dirty="0">
                <a:solidFill>
                  <a:schemeClr val="bg1"/>
                </a:solidFill>
              </a:rPr>
              <a:t>Testing in Production</a:t>
            </a:r>
            <a:endParaRPr lang="en-US" sz="2745" dirty="0">
              <a:solidFill>
                <a:schemeClr val="bg1"/>
              </a:solidFill>
            </a:endParaRPr>
          </a:p>
          <a:p>
            <a:pPr lvl="2"/>
            <a:endParaRPr lang="en-US" sz="2745" dirty="0">
              <a:solidFill>
                <a:schemeClr val="bg1"/>
              </a:solidFill>
            </a:endParaRPr>
          </a:p>
        </p:txBody>
      </p:sp>
      <p:sp>
        <p:nvSpPr>
          <p:cNvPr id="2" name="Title 1"/>
          <p:cNvSpPr>
            <a:spLocks noGrp="1"/>
          </p:cNvSpPr>
          <p:nvPr>
            <p:ph type="title"/>
          </p:nvPr>
        </p:nvSpPr>
        <p:spPr/>
        <p:txBody>
          <a:bodyPr/>
          <a:lstStyle/>
          <a:p>
            <a:r>
              <a:rPr lang="en-US" dirty="0">
                <a:solidFill>
                  <a:schemeClr val="bg1"/>
                </a:solidFill>
              </a:rPr>
              <a:t>I- Development and Deployment</a:t>
            </a:r>
          </a:p>
        </p:txBody>
      </p:sp>
      <p:cxnSp>
        <p:nvCxnSpPr>
          <p:cNvPr id="58" name="Straight Arrow Connector 57"/>
          <p:cNvCxnSpPr>
            <a:stCxn id="68" idx="0"/>
            <a:endCxn id="61" idx="2"/>
          </p:cNvCxnSpPr>
          <p:nvPr/>
        </p:nvCxnSpPr>
        <p:spPr>
          <a:xfrm flipV="1">
            <a:off x="5632373" y="4817952"/>
            <a:ext cx="3142" cy="724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4" idx="2"/>
            <a:endCxn id="61" idx="0"/>
          </p:cNvCxnSpPr>
          <p:nvPr/>
        </p:nvCxnSpPr>
        <p:spPr>
          <a:xfrm flipH="1">
            <a:off x="5635514" y="3748082"/>
            <a:ext cx="4908" cy="3228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259547" y="4070932"/>
            <a:ext cx="2016956" cy="747021"/>
            <a:chOff x="7513637" y="4106862"/>
            <a:chExt cx="2057400" cy="762000"/>
          </a:xfrm>
        </p:grpSpPr>
        <p:pic>
          <p:nvPicPr>
            <p:cNvPr id="61" name="Picture 60"/>
            <p:cNvPicPr>
              <a:picLocks noChangeAspect="1"/>
            </p:cNvPicPr>
            <p:nvPr/>
          </p:nvPicPr>
          <p:blipFill>
            <a:blip r:embed="rId3"/>
            <a:stretch>
              <a:fillRect/>
            </a:stretch>
          </p:blipFill>
          <p:spPr>
            <a:xfrm>
              <a:off x="7513637" y="4106862"/>
              <a:ext cx="767014" cy="762000"/>
            </a:xfrm>
            <a:prstGeom prst="rect">
              <a:avLst/>
            </a:prstGeom>
          </p:spPr>
        </p:pic>
        <p:sp>
          <p:nvSpPr>
            <p:cNvPr id="62" name="TextBox 61"/>
            <p:cNvSpPr txBox="1"/>
            <p:nvPr/>
          </p:nvSpPr>
          <p:spPr>
            <a:xfrm>
              <a:off x="8317003" y="4262676"/>
              <a:ext cx="12540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Staging</a:t>
              </a:r>
            </a:p>
          </p:txBody>
        </p:sp>
      </p:grpSp>
      <p:grpSp>
        <p:nvGrpSpPr>
          <p:cNvPr id="63" name="Group 62"/>
          <p:cNvGrpSpPr/>
          <p:nvPr/>
        </p:nvGrpSpPr>
        <p:grpSpPr>
          <a:xfrm>
            <a:off x="5264454" y="3001061"/>
            <a:ext cx="2101481" cy="747021"/>
            <a:chOff x="7513637" y="4106862"/>
            <a:chExt cx="2143620" cy="762000"/>
          </a:xfrm>
        </p:grpSpPr>
        <p:pic>
          <p:nvPicPr>
            <p:cNvPr id="64" name="Picture 63"/>
            <p:cNvPicPr>
              <a:picLocks noChangeAspect="1"/>
            </p:cNvPicPr>
            <p:nvPr/>
          </p:nvPicPr>
          <p:blipFill>
            <a:blip r:embed="rId3"/>
            <a:stretch>
              <a:fillRect/>
            </a:stretch>
          </p:blipFill>
          <p:spPr>
            <a:xfrm>
              <a:off x="7513637" y="4106862"/>
              <a:ext cx="767014" cy="762000"/>
            </a:xfrm>
            <a:prstGeom prst="rect">
              <a:avLst/>
            </a:prstGeom>
          </p:spPr>
        </p:pic>
        <p:sp>
          <p:nvSpPr>
            <p:cNvPr id="65" name="TextBox 64"/>
            <p:cNvSpPr txBox="1"/>
            <p:nvPr/>
          </p:nvSpPr>
          <p:spPr>
            <a:xfrm>
              <a:off x="8317003" y="4262676"/>
              <a:ext cx="134025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Production</a:t>
              </a:r>
            </a:p>
          </p:txBody>
        </p:sp>
      </p:grpSp>
      <p:sp>
        <p:nvSpPr>
          <p:cNvPr id="66" name="TextBox 65"/>
          <p:cNvSpPr txBox="1"/>
          <p:nvPr/>
        </p:nvSpPr>
        <p:spPr>
          <a:xfrm>
            <a:off x="5767852" y="3706717"/>
            <a:ext cx="1229382"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swap</a:t>
            </a:r>
          </a:p>
        </p:txBody>
      </p:sp>
      <p:grpSp>
        <p:nvGrpSpPr>
          <p:cNvPr id="67" name="Group 66"/>
          <p:cNvGrpSpPr/>
          <p:nvPr/>
        </p:nvGrpSpPr>
        <p:grpSpPr>
          <a:xfrm>
            <a:off x="5000547" y="5542527"/>
            <a:ext cx="1269935" cy="866848"/>
            <a:chOff x="960437" y="5649364"/>
            <a:chExt cx="1295400" cy="884230"/>
          </a:xfrm>
        </p:grpSpPr>
        <p:pic>
          <p:nvPicPr>
            <p:cNvPr id="68" name="Picture 67"/>
            <p:cNvPicPr>
              <a:picLocks noChangeAspect="1"/>
            </p:cNvPicPr>
            <p:nvPr/>
          </p:nvPicPr>
          <p:blipFill>
            <a:blip r:embed="rId4"/>
            <a:stretch>
              <a:fillRect/>
            </a:stretch>
          </p:blipFill>
          <p:spPr>
            <a:xfrm>
              <a:off x="1265237" y="5649364"/>
              <a:ext cx="679390" cy="424786"/>
            </a:xfrm>
            <a:prstGeom prst="rect">
              <a:avLst/>
            </a:prstGeom>
          </p:spPr>
        </p:pic>
        <p:sp>
          <p:nvSpPr>
            <p:cNvPr id="69" name="TextBox 68"/>
            <p:cNvSpPr txBox="1"/>
            <p:nvPr/>
          </p:nvSpPr>
          <p:spPr>
            <a:xfrm>
              <a:off x="960437" y="6164262"/>
              <a:ext cx="1295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 Developer</a:t>
              </a:r>
            </a:p>
          </p:txBody>
        </p:sp>
      </p:grpSp>
      <p:cxnSp>
        <p:nvCxnSpPr>
          <p:cNvPr id="70" name="Straight Arrow Connector 69"/>
          <p:cNvCxnSpPr/>
          <p:nvPr/>
        </p:nvCxnSpPr>
        <p:spPr>
          <a:xfrm>
            <a:off x="1995149" y="3334848"/>
            <a:ext cx="3334044" cy="870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925361" y="275905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80% production.com</a:t>
            </a:r>
          </a:p>
        </p:txBody>
      </p:sp>
      <p:cxnSp>
        <p:nvCxnSpPr>
          <p:cNvPr id="72" name="Straight Arrow Connector 71"/>
          <p:cNvCxnSpPr/>
          <p:nvPr/>
        </p:nvCxnSpPr>
        <p:spPr>
          <a:xfrm>
            <a:off x="1982473" y="4378309"/>
            <a:ext cx="3334044" cy="870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912684" y="3802510"/>
            <a:ext cx="3131793"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20% production.com</a:t>
            </a:r>
          </a:p>
        </p:txBody>
      </p:sp>
    </p:spTree>
    <p:extLst>
      <p:ext uri="{BB962C8B-B14F-4D97-AF65-F5344CB8AC3E}">
        <p14:creationId xmlns:p14="http://schemas.microsoft.com/office/powerpoint/2010/main" val="210488567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83137" y="2027274"/>
            <a:ext cx="7039626" cy="4658972"/>
          </a:xfrm>
          <a:prstGeom prst="rect">
            <a:avLst/>
          </a:prstGeom>
        </p:spPr>
      </p:pic>
      <p:sp>
        <p:nvSpPr>
          <p:cNvPr id="2" name="Text Placeholder 1"/>
          <p:cNvSpPr>
            <a:spLocks noGrp="1"/>
          </p:cNvSpPr>
          <p:nvPr>
            <p:ph type="body" sz="quarter" idx="10"/>
          </p:nvPr>
        </p:nvSpPr>
        <p:spPr>
          <a:xfrm>
            <a:off x="-106444" y="827988"/>
            <a:ext cx="11653523" cy="3980449"/>
          </a:xfrm>
        </p:spPr>
        <p:txBody>
          <a:bodyPr/>
          <a:lstStyle/>
          <a:p>
            <a:r>
              <a:rPr lang="en-US" dirty="0">
                <a:solidFill>
                  <a:schemeClr val="bg1"/>
                </a:solidFill>
              </a:rPr>
              <a:t>Kudu</a:t>
            </a:r>
          </a:p>
          <a:p>
            <a:pPr lvl="1"/>
            <a:r>
              <a:rPr lang="en-US" sz="2745" dirty="0">
                <a:solidFill>
                  <a:schemeClr val="bg1"/>
                </a:solidFill>
              </a:rPr>
              <a:t>http</a:t>
            </a:r>
            <a:r>
              <a:rPr lang="en-US" sz="2745" b="1" u="sng" dirty="0">
                <a:solidFill>
                  <a:schemeClr val="bg1"/>
                </a:solidFill>
              </a:rPr>
              <a:t>s</a:t>
            </a:r>
            <a:r>
              <a:rPr lang="en-US" sz="2745" dirty="0">
                <a:solidFill>
                  <a:schemeClr val="bg1"/>
                </a:solidFill>
              </a:rPr>
              <a:t>://&lt;mySite&gt;.</a:t>
            </a:r>
            <a:r>
              <a:rPr lang="en-US" sz="2745" b="1" u="sng" dirty="0">
                <a:solidFill>
                  <a:schemeClr val="bg1"/>
                </a:solidFill>
              </a:rPr>
              <a:t>scm</a:t>
            </a:r>
            <a:r>
              <a:rPr lang="en-US" sz="2745" dirty="0">
                <a:solidFill>
                  <a:schemeClr val="bg1"/>
                </a:solidFill>
              </a:rPr>
              <a:t>.azurewebsites.net/</a:t>
            </a:r>
          </a:p>
          <a:p>
            <a:pPr lvl="1">
              <a:buFont typeface="Arial" panose="020B0604020202020204" pitchFamily="34" charset="0"/>
              <a:buChar char="•"/>
            </a:pPr>
            <a:r>
              <a:rPr lang="en-US" sz="2745" dirty="0">
                <a:solidFill>
                  <a:schemeClr val="bg1"/>
                </a:solidFill>
              </a:rPr>
              <a:t>* Authenticated</a:t>
            </a:r>
          </a:p>
          <a:p>
            <a:pPr lvl="1">
              <a:buFont typeface="Arial" panose="020B0604020202020204" pitchFamily="34" charset="0"/>
              <a:buChar char="•"/>
            </a:pPr>
            <a:r>
              <a:rPr lang="en-US" sz="2745" dirty="0">
                <a:solidFill>
                  <a:schemeClr val="bg1"/>
                </a:solidFill>
              </a:rPr>
              <a:t>* Runs in the same security </a:t>
            </a:r>
          </a:p>
          <a:p>
            <a:pPr lvl="1">
              <a:buFont typeface="Arial" panose="020B0604020202020204" pitchFamily="34" charset="0"/>
              <a:buChar char="•"/>
            </a:pPr>
            <a:r>
              <a:rPr lang="en-US" sz="2745" dirty="0">
                <a:solidFill>
                  <a:schemeClr val="bg1"/>
                </a:solidFill>
              </a:rPr>
              <a:t>context as the main site</a:t>
            </a:r>
          </a:p>
          <a:p>
            <a:pPr marL="560241" lvl="2" indent="0">
              <a:buNone/>
            </a:pPr>
            <a:r>
              <a:rPr lang="en-US" sz="2745" dirty="0">
                <a:solidFill>
                  <a:schemeClr val="bg1"/>
                </a:solidFill>
              </a:rPr>
              <a:t>* Can access the site files and </a:t>
            </a:r>
          </a:p>
          <a:p>
            <a:pPr lvl="2">
              <a:buFont typeface="Arial" panose="020B0604020202020204" pitchFamily="34" charset="0"/>
              <a:buChar char="•"/>
            </a:pPr>
            <a:r>
              <a:rPr lang="en-US" sz="2745" dirty="0">
                <a:solidFill>
                  <a:schemeClr val="bg1"/>
                </a:solidFill>
              </a:rPr>
              <a:t>environment variables</a:t>
            </a:r>
          </a:p>
          <a:p>
            <a:pPr lvl="1">
              <a:buFont typeface="Arial" panose="020B0604020202020204" pitchFamily="34" charset="0"/>
              <a:buChar char="•"/>
            </a:pPr>
            <a:r>
              <a:rPr lang="en-US" sz="2745" dirty="0">
                <a:solidFill>
                  <a:schemeClr val="bg1"/>
                </a:solidFill>
              </a:rPr>
              <a:t>* Great for admin and debugging </a:t>
            </a:r>
          </a:p>
        </p:txBody>
      </p:sp>
      <p:sp>
        <p:nvSpPr>
          <p:cNvPr id="3" name="Title 2"/>
          <p:cNvSpPr>
            <a:spLocks noGrp="1"/>
          </p:cNvSpPr>
          <p:nvPr>
            <p:ph type="title"/>
          </p:nvPr>
        </p:nvSpPr>
        <p:spPr>
          <a:xfrm>
            <a:off x="266922" y="0"/>
            <a:ext cx="11655840" cy="899665"/>
          </a:xfrm>
        </p:spPr>
        <p:txBody>
          <a:bodyPr/>
          <a:lstStyle/>
          <a:p>
            <a:r>
              <a:rPr lang="en-US" dirty="0">
                <a:solidFill>
                  <a:schemeClr val="bg1"/>
                </a:solidFill>
              </a:rPr>
              <a:t>II- Debugging and Investigations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5523575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1655840" cy="899665"/>
          </a:xfrm>
        </p:spPr>
        <p:txBody>
          <a:bodyPr/>
          <a:lstStyle/>
          <a:p>
            <a:r>
              <a:rPr lang="en-US" dirty="0">
                <a:solidFill>
                  <a:schemeClr val="bg1"/>
                </a:solidFill>
              </a:rPr>
              <a:t>III- Management and Administration</a:t>
            </a:r>
          </a:p>
        </p:txBody>
      </p:sp>
      <p:pic>
        <p:nvPicPr>
          <p:cNvPr id="4" name="Picture 3"/>
          <p:cNvPicPr>
            <a:picLocks noChangeAspect="1"/>
          </p:cNvPicPr>
          <p:nvPr/>
        </p:nvPicPr>
        <p:blipFill>
          <a:blip r:embed="rId2"/>
          <a:stretch>
            <a:fillRect/>
          </a:stretch>
        </p:blipFill>
        <p:spPr>
          <a:xfrm>
            <a:off x="5573086" y="3462952"/>
            <a:ext cx="751936" cy="747021"/>
          </a:xfrm>
          <a:prstGeom prst="rect">
            <a:avLst/>
          </a:prstGeom>
        </p:spPr>
      </p:pic>
      <p:sp>
        <p:nvSpPr>
          <p:cNvPr id="5" name="Rounded Rectangle 4"/>
          <p:cNvSpPr/>
          <p:nvPr/>
        </p:nvSpPr>
        <p:spPr bwMode="auto">
          <a:xfrm>
            <a:off x="4716886" y="2115055"/>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Portal(s)</a:t>
            </a:r>
          </a:p>
        </p:txBody>
      </p:sp>
      <p:sp>
        <p:nvSpPr>
          <p:cNvPr id="6" name="Rounded Rectangle 5"/>
          <p:cNvSpPr/>
          <p:nvPr/>
        </p:nvSpPr>
        <p:spPr bwMode="auto">
          <a:xfrm>
            <a:off x="1987386" y="4323956"/>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IIS Manager</a:t>
            </a:r>
          </a:p>
        </p:txBody>
      </p:sp>
      <p:sp>
        <p:nvSpPr>
          <p:cNvPr id="7" name="Rounded Rectangle 6"/>
          <p:cNvSpPr/>
          <p:nvPr/>
        </p:nvSpPr>
        <p:spPr bwMode="auto">
          <a:xfrm>
            <a:off x="4721865" y="5155767"/>
            <a:ext cx="2465168"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PowerShell</a:t>
            </a:r>
          </a:p>
        </p:txBody>
      </p:sp>
      <p:sp>
        <p:nvSpPr>
          <p:cNvPr id="8" name="Rounded Rectangle 7"/>
          <p:cNvSpPr/>
          <p:nvPr/>
        </p:nvSpPr>
        <p:spPr bwMode="auto">
          <a:xfrm>
            <a:off x="8262360" y="4323956"/>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err="1">
                <a:ln>
                  <a:noFill/>
                </a:ln>
                <a:solidFill>
                  <a:schemeClr val="bg1"/>
                </a:solidFill>
                <a:effectLst/>
                <a:uLnTx/>
                <a:uFillTx/>
                <a:ea typeface="Segoe UI" pitchFamily="34" charset="0"/>
                <a:cs typeface="Segoe UI" pitchFamily="34" charset="0"/>
              </a:rPr>
              <a:t>xplat</a:t>
            </a: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 CLI</a:t>
            </a:r>
          </a:p>
        </p:txBody>
      </p:sp>
      <p:sp>
        <p:nvSpPr>
          <p:cNvPr id="9" name="Rounded Rectangle 8"/>
          <p:cNvSpPr/>
          <p:nvPr/>
        </p:nvSpPr>
        <p:spPr bwMode="auto">
          <a:xfrm>
            <a:off x="1987386" y="3015763"/>
            <a:ext cx="2166360"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Visual Studio</a:t>
            </a:r>
          </a:p>
        </p:txBody>
      </p:sp>
      <p:sp>
        <p:nvSpPr>
          <p:cNvPr id="10" name="Rounded Rectangle 9"/>
          <p:cNvSpPr/>
          <p:nvPr/>
        </p:nvSpPr>
        <p:spPr bwMode="auto">
          <a:xfrm>
            <a:off x="8262360" y="3018870"/>
            <a:ext cx="2016956" cy="5976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rPr>
              <a:t>Azure API</a:t>
            </a:r>
          </a:p>
        </p:txBody>
      </p:sp>
      <p:sp>
        <p:nvSpPr>
          <p:cNvPr id="11" name="TextBox 10"/>
          <p:cNvSpPr txBox="1"/>
          <p:nvPr/>
        </p:nvSpPr>
        <p:spPr>
          <a:xfrm>
            <a:off x="5948636" y="3161656"/>
            <a:ext cx="1907777" cy="3620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lumMod val="50000"/>
                  </a:schemeClr>
                </a:solidFill>
                <a:effectLst/>
                <a:uLnTx/>
                <a:uFillTx/>
              </a:rPr>
              <a:t>  Azure Web Site</a:t>
            </a:r>
          </a:p>
        </p:txBody>
      </p:sp>
      <p:cxnSp>
        <p:nvCxnSpPr>
          <p:cNvPr id="12" name="Straight Arrow Connector 11"/>
          <p:cNvCxnSpPr>
            <a:stCxn id="9" idx="3"/>
            <a:endCxn id="4" idx="1"/>
          </p:cNvCxnSpPr>
          <p:nvPr/>
        </p:nvCxnSpPr>
        <p:spPr>
          <a:xfrm>
            <a:off x="4153746" y="3314572"/>
            <a:ext cx="1419339" cy="521891"/>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004342" y="3812414"/>
            <a:ext cx="1568743" cy="636898"/>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a:endCxn id="4" idx="0"/>
          </p:cNvCxnSpPr>
          <p:nvPr/>
        </p:nvCxnSpPr>
        <p:spPr>
          <a:xfrm flipH="1">
            <a:off x="5949054" y="2712673"/>
            <a:ext cx="417" cy="750280"/>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4" idx="2"/>
          </p:cNvCxnSpPr>
          <p:nvPr/>
        </p:nvCxnSpPr>
        <p:spPr>
          <a:xfrm flipH="1" flipV="1">
            <a:off x="5949053" y="4209973"/>
            <a:ext cx="5396" cy="94579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4" idx="3"/>
          </p:cNvCxnSpPr>
          <p:nvPr/>
        </p:nvCxnSpPr>
        <p:spPr>
          <a:xfrm flipH="1" flipV="1">
            <a:off x="6325022" y="3836463"/>
            <a:ext cx="1937338" cy="786302"/>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a:endCxn id="4" idx="3"/>
          </p:cNvCxnSpPr>
          <p:nvPr/>
        </p:nvCxnSpPr>
        <p:spPr>
          <a:xfrm flipH="1">
            <a:off x="6325022" y="3317679"/>
            <a:ext cx="1937338" cy="518784"/>
          </a:xfrm>
          <a:prstGeom prst="straightConnector1">
            <a:avLst/>
          </a:prstGeom>
          <a:ln w="1016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6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655425" cy="900113"/>
          </a:xfrm>
          <a:prstGeom prst="rect">
            <a:avLst/>
          </a:prstGeom>
        </p:spPr>
        <p:txBody>
          <a:bodyPr/>
          <a:lstStyle/>
          <a:p>
            <a:r>
              <a:rPr lang="en-US" dirty="0"/>
              <a:t>App Services: </a:t>
            </a:r>
            <a:r>
              <a:rPr lang="en-US" dirty="0" err="1"/>
              <a:t>webjobs</a:t>
            </a:r>
            <a:endParaRPr lang="ru-RU" dirty="0"/>
          </a:p>
        </p:txBody>
      </p:sp>
      <p:pic>
        <p:nvPicPr>
          <p:cNvPr id="7" name="Picture 6"/>
          <p:cNvPicPr>
            <a:picLocks noChangeAspect="1"/>
          </p:cNvPicPr>
          <p:nvPr/>
        </p:nvPicPr>
        <p:blipFill>
          <a:blip r:embed="rId2"/>
          <a:stretch>
            <a:fillRect/>
          </a:stretch>
        </p:blipFill>
        <p:spPr>
          <a:xfrm>
            <a:off x="5329973" y="3521586"/>
            <a:ext cx="4186401" cy="3551848"/>
          </a:xfrm>
          <a:prstGeom prst="rect">
            <a:avLst/>
          </a:prstGeom>
        </p:spPr>
      </p:pic>
      <p:sp>
        <p:nvSpPr>
          <p:cNvPr id="8" name="TextBox 7"/>
          <p:cNvSpPr txBox="1"/>
          <p:nvPr/>
        </p:nvSpPr>
        <p:spPr>
          <a:xfrm>
            <a:off x="262110" y="826242"/>
            <a:ext cx="9817072" cy="433965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400" b="1" i="0" u="none" strike="noStrike" kern="0" cap="none" spc="0" normalizeH="0" baseline="0" noProof="0" dirty="0">
                <a:ln>
                  <a:noFill/>
                </a:ln>
                <a:solidFill>
                  <a:schemeClr val="tx1">
                    <a:lumMod val="50000"/>
                  </a:schemeClr>
                </a:solidFill>
                <a:effectLst/>
                <a:uLnTx/>
                <a:uFillTx/>
                <a:latin typeface="+mj-lt"/>
              </a:rPr>
              <a:t>FTP: </a:t>
            </a:r>
            <a:endParaRPr kumimoji="0" lang="ru-RU" altLang="ru-RU" sz="2400" b="1"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For</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r>
              <a:rPr kumimoji="0" lang="en-US" altLang="ru-RU" sz="2000" b="1" i="0" u="none" strike="noStrike" kern="0" cap="none" spc="0" normalizeH="0" baseline="0" noProof="0" dirty="0">
                <a:ln>
                  <a:noFill/>
                </a:ln>
                <a:solidFill>
                  <a:schemeClr val="tx1">
                    <a:lumMod val="50000"/>
                  </a:schemeClr>
                </a:solidFill>
                <a:effectLst/>
                <a:uLnTx/>
                <a:uFillTx/>
                <a:latin typeface="+mj-lt"/>
              </a:rPr>
              <a:t>triggered</a:t>
            </a:r>
            <a:r>
              <a:rPr kumimoji="0" lang="en-US" altLang="ru-RU" sz="2000" b="0" i="0" u="none" strike="noStrike" kern="0" cap="none" spc="0" normalizeH="0" baseline="0" noProof="0" dirty="0">
                <a:ln>
                  <a:noFill/>
                </a:ln>
                <a:solidFill>
                  <a:schemeClr val="tx1">
                    <a:lumMod val="50000"/>
                  </a:schemeClr>
                </a:solidFill>
                <a:effectLst/>
                <a:uLnTx/>
                <a:uFillTx/>
                <a:latin typeface="+mj-lt"/>
              </a:rPr>
              <a:t> job copy everything into: </a:t>
            </a:r>
          </a:p>
          <a:p>
            <a:pPr marL="0" marR="0" lvl="1" indent="0" defTabSz="914400" eaLnBrk="0" fontAlgn="base" latinLnBrk="0" hangingPunct="0">
              <a:lnSpc>
                <a:spcPct val="100000"/>
              </a:lnSpc>
              <a:spcBef>
                <a:spcPct val="0"/>
              </a:spcBef>
              <a:spcAft>
                <a:spcPct val="0"/>
              </a:spcAft>
              <a:buClrTx/>
              <a:buSzTx/>
              <a:buFontTx/>
              <a:buNone/>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/jobs/triggered/{job name} </a:t>
            </a: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For</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r>
              <a:rPr kumimoji="0" lang="en-US" altLang="ru-RU" sz="2000" b="1" i="0" u="none" strike="noStrike" kern="0" cap="none" spc="0" normalizeH="0" baseline="0" noProof="0" dirty="0">
                <a:ln>
                  <a:noFill/>
                </a:ln>
                <a:solidFill>
                  <a:schemeClr val="tx1">
                    <a:lumMod val="50000"/>
                  </a:schemeClr>
                </a:solidFill>
                <a:effectLst/>
                <a:uLnTx/>
                <a:uFillTx/>
                <a:latin typeface="+mj-lt"/>
              </a:rPr>
              <a:t>continuous</a:t>
            </a:r>
            <a:r>
              <a:rPr kumimoji="0" lang="en-US" altLang="ru-RU" sz="2000" b="0" i="0" u="none" strike="noStrike" kern="0" cap="none" spc="0" normalizeH="0" baseline="0" noProof="0" dirty="0">
                <a:ln>
                  <a:noFill/>
                </a:ln>
                <a:solidFill>
                  <a:schemeClr val="tx1">
                    <a:lumMod val="50000"/>
                  </a:schemeClr>
                </a:solidFill>
                <a:effectLst/>
                <a:uLnTx/>
                <a:uFillTx/>
                <a:latin typeface="+mj-lt"/>
              </a:rPr>
              <a:t> job copy everything info:  			   				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p>
          <a:p>
            <a:pPr marL="800100" marR="0" lvl="1"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ru-RU" altLang="ru-RU" sz="20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800" b="1" i="0" u="none" strike="noStrike" kern="0" cap="none" spc="0" normalizeH="0" baseline="0" noProof="0" dirty="0">
                <a:ln>
                  <a:noFill/>
                </a:ln>
                <a:solidFill>
                  <a:schemeClr val="tx1">
                    <a:lumMod val="50000"/>
                  </a:schemeClr>
                </a:solidFill>
                <a:effectLst/>
                <a:uLnTx/>
                <a:uFillTx/>
                <a:latin typeface="+mj-lt"/>
              </a:rPr>
              <a:t>SDK REST API:</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For example</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r>
              <a:rPr kumimoji="0" lang="en-US" altLang="ru-RU" sz="2000" b="0" i="0" u="none" strike="noStrike" kern="0" cap="none" spc="0" normalizeH="0" baseline="0" noProof="0" dirty="0">
                <a:ln>
                  <a:noFill/>
                </a:ln>
                <a:solidFill>
                  <a:schemeClr val="tx1">
                    <a:lumMod val="50000"/>
                  </a:schemeClr>
                </a:solidFill>
                <a:effectLst/>
                <a:uLnTx/>
                <a:uFillTx/>
                <a:latin typeface="+mj-lt"/>
              </a:rPr>
              <a:t>PUT /</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api</a:t>
            </a:r>
            <a:r>
              <a:rPr kumimoji="0" lang="en-US" altLang="ru-RU" sz="2000" b="0" i="0" u="none" strike="noStrike" kern="0" cap="none" spc="0" normalizeH="0" baseline="0" noProof="0" dirty="0">
                <a:ln>
                  <a:noFill/>
                </a:ln>
                <a:solidFill>
                  <a:schemeClr val="tx1">
                    <a:lumMod val="50000"/>
                  </a:schemeClr>
                </a:solidFill>
                <a:effectLst/>
                <a:uLnTx/>
                <a:uFillTx/>
                <a:latin typeface="+mj-lt"/>
              </a:rPr>
              <a:t>/zip/site/</a:t>
            </a:r>
            <a:r>
              <a:rPr kumimoji="0" lang="en-US" altLang="ru-RU" sz="2000" b="0" i="0" u="none" strike="noStrike" kern="0" cap="none" spc="0" normalizeH="0" baseline="0" noProof="0" dirty="0" err="1">
                <a:ln>
                  <a:noFill/>
                </a:ln>
                <a:solidFill>
                  <a:schemeClr val="tx1">
                    <a:lumMod val="50000"/>
                  </a:schemeClr>
                </a:solidFill>
                <a:effectLst/>
                <a:uLnTx/>
                <a:uFillTx/>
                <a:latin typeface="+mj-lt"/>
              </a:rPr>
              <a:t>wwwroot</a:t>
            </a:r>
            <a:r>
              <a:rPr kumimoji="0" lang="en-US" altLang="ru-RU" sz="2000" b="0" i="0" u="none" strike="noStrike" kern="0" cap="none" spc="0" normalizeH="0" baseline="0" noProof="0" dirty="0">
                <a:ln>
                  <a:noFill/>
                </a:ln>
                <a:solidFill>
                  <a:schemeClr val="tx1">
                    <a:lumMod val="50000"/>
                  </a:schemeClr>
                </a:solidFill>
                <a:effectLst/>
                <a:uLnTx/>
                <a:uFillTx/>
                <a:latin typeface="+mj-lt"/>
              </a:rPr>
              <a:t>/</a:t>
            </a:r>
            <a:r>
              <a:rPr kumimoji="0" lang="en-US" altLang="ru-RU" sz="2000" b="0" i="0" u="none" strike="noStrike" kern="0" cap="none" spc="0" normalizeH="0" baseline="0" noProof="0" dirty="0" err="1">
                <a:ln>
                  <a:noFill/>
                </a:ln>
                <a:solidFill>
                  <a:schemeClr val="tx1">
                    <a:lumMod val="50000"/>
                  </a:schemeClr>
                </a:solidFill>
                <a:effectLst/>
                <a:uLnTx/>
                <a:uFillTx/>
                <a:latin typeface="+mj-lt"/>
              </a:rPr>
              <a:t>App_Data</a:t>
            </a:r>
            <a:r>
              <a:rPr kumimoji="0" lang="en-US" altLang="ru-RU" sz="2000" b="0" i="0" u="none" strike="noStrike" kern="0" cap="none" spc="0" normalizeH="0" baseline="0" noProof="0" dirty="0">
                <a:ln>
                  <a:noFill/>
                </a:ln>
                <a:solidFill>
                  <a:schemeClr val="tx1">
                    <a:lumMod val="50000"/>
                  </a:schemeClr>
                </a:solidFill>
                <a:effectLst/>
                <a:uLnTx/>
                <a:uFillTx/>
                <a:latin typeface="+mj-lt"/>
              </a:rPr>
              <a:t>/jobs/continuous/{job name}/</a:t>
            </a:r>
            <a:r>
              <a:rPr kumimoji="0" lang="ru-RU" altLang="ru-RU" sz="2000" b="0" i="0" u="none" strike="noStrike" kern="0" cap="none" spc="0" normalizeH="0" baseline="0" noProof="0" dirty="0">
                <a:ln>
                  <a:noFill/>
                </a:ln>
                <a:solidFill>
                  <a:schemeClr val="tx1">
                    <a:lumMod val="50000"/>
                  </a:schemeClr>
                </a:solidFill>
                <a:effectLst/>
                <a:uLnTx/>
                <a:uFillTx/>
                <a:latin typeface="+mj-lt"/>
              </a:rPr>
              <a:t> </a:t>
            </a:r>
            <a:endParaRPr kumimoji="0" lang="en-US" altLang="ru-RU" sz="20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ru-RU" sz="20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800" b="1" i="0" u="none" strike="noStrike" kern="0" cap="none" spc="0" normalizeH="0" baseline="0" noProof="0" dirty="0">
                <a:ln>
                  <a:noFill/>
                </a:ln>
                <a:solidFill>
                  <a:schemeClr val="tx1">
                    <a:lumMod val="50000"/>
                  </a:schemeClr>
                </a:solidFill>
                <a:effectLst/>
                <a:uLnTx/>
                <a:uFillTx/>
                <a:latin typeface="+mj-lt"/>
              </a:rPr>
              <a:t>Azure portal:</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ru-RU" sz="2000" b="0" i="0" u="none" strike="noStrike" kern="0" cap="none" spc="0" normalizeH="0" baseline="0" noProof="0" dirty="0">
                <a:ln>
                  <a:noFill/>
                </a:ln>
                <a:solidFill>
                  <a:schemeClr val="tx1">
                    <a:lumMod val="50000"/>
                  </a:schemeClr>
                </a:solidFill>
                <a:effectLst/>
                <a:uLnTx/>
                <a:uFillTx/>
                <a:latin typeface="+mj-lt"/>
              </a:rPr>
              <a:t>	Upload zip file via visual interface</a:t>
            </a:r>
          </a:p>
          <a:p>
            <a:pPr marL="0" marR="0" lvl="0" indent="0" defTabSz="914400" eaLnBrk="0" fontAlgn="base" latinLnBrk="0" hangingPunct="0">
              <a:lnSpc>
                <a:spcPct val="100000"/>
              </a:lnSpc>
              <a:spcBef>
                <a:spcPct val="0"/>
              </a:spcBef>
              <a:spcAft>
                <a:spcPct val="0"/>
              </a:spcAft>
              <a:buClrTx/>
              <a:buSzTx/>
              <a:buFontTx/>
              <a:buNone/>
              <a:tabLst/>
              <a:defRPr/>
            </a:pPr>
            <a:endParaRPr kumimoji="0" lang="ru-RU" altLang="ru-RU" sz="1800" b="0" i="0" u="none" strike="noStrike" kern="0" cap="none" spc="0" normalizeH="0" baseline="0" noProof="0" dirty="0">
              <a:ln>
                <a:noFill/>
              </a:ln>
              <a:solidFill>
                <a:schemeClr val="tx1">
                  <a:lumMod val="50000"/>
                </a:schemeClr>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400139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302847" y="3246438"/>
            <a:ext cx="7428489" cy="3164753"/>
          </a:xfrm>
          <a:prstGeom prst="rect">
            <a:avLst/>
          </a:prstGeom>
        </p:spPr>
        <p:txBody>
          <a:bodyPr/>
          <a:lstStyle/>
          <a:p>
            <a:r>
              <a:rPr lang="en-US" sz="2400" dirty="0"/>
              <a:t>.</a:t>
            </a:r>
            <a:r>
              <a:rPr lang="en-US" sz="2400" dirty="0" err="1"/>
              <a:t>cmd</a:t>
            </a:r>
            <a:r>
              <a:rPr lang="en-US" sz="2400" dirty="0"/>
              <a:t>, .bat, .exe (using windows </a:t>
            </a:r>
            <a:r>
              <a:rPr lang="en-US" sz="2400" dirty="0" err="1"/>
              <a:t>cmd</a:t>
            </a:r>
            <a:r>
              <a:rPr lang="en-US" sz="2400" dirty="0"/>
              <a:t>)</a:t>
            </a:r>
          </a:p>
          <a:p>
            <a:r>
              <a:rPr lang="en-US" sz="2400" dirty="0"/>
              <a:t>.ps1</a:t>
            </a:r>
          </a:p>
          <a:p>
            <a:r>
              <a:rPr lang="en-US" sz="2400" dirty="0"/>
              <a:t>.</a:t>
            </a:r>
            <a:r>
              <a:rPr lang="en-US" sz="2400" dirty="0" err="1"/>
              <a:t>sh</a:t>
            </a:r>
            <a:endParaRPr lang="en-US" sz="2400" dirty="0"/>
          </a:p>
          <a:p>
            <a:r>
              <a:rPr lang="en-US" sz="2400" dirty="0"/>
              <a:t>.</a:t>
            </a:r>
            <a:r>
              <a:rPr lang="en-US" sz="2400" dirty="0" err="1"/>
              <a:t>php</a:t>
            </a:r>
            <a:endParaRPr lang="en-US" sz="2400" dirty="0"/>
          </a:p>
          <a:p>
            <a:r>
              <a:rPr lang="en-US" sz="2400" dirty="0"/>
              <a:t>.</a:t>
            </a:r>
            <a:r>
              <a:rPr lang="en-US" sz="2400" dirty="0" err="1"/>
              <a:t>py</a:t>
            </a:r>
            <a:endParaRPr lang="en-US" sz="2400" dirty="0"/>
          </a:p>
          <a:p>
            <a:r>
              <a:rPr lang="en-US" sz="2400" dirty="0"/>
              <a:t>.</a:t>
            </a:r>
            <a:r>
              <a:rPr lang="en-US" sz="2400" dirty="0" err="1"/>
              <a:t>js</a:t>
            </a:r>
            <a:endParaRPr lang="en-US" sz="2400" dirty="0"/>
          </a:p>
          <a:p>
            <a:r>
              <a:rPr lang="en-US" sz="2400" dirty="0"/>
              <a:t>.jar</a:t>
            </a:r>
            <a:endParaRPr lang="ru-RU" sz="1800" dirty="0"/>
          </a:p>
        </p:txBody>
      </p:sp>
      <p:sp>
        <p:nvSpPr>
          <p:cNvPr id="2" name="Title 1"/>
          <p:cNvSpPr>
            <a:spLocks noGrp="1"/>
          </p:cNvSpPr>
          <p:nvPr>
            <p:ph type="title" idx="4294967295"/>
          </p:nvPr>
        </p:nvSpPr>
        <p:spPr>
          <a:xfrm>
            <a:off x="418812" y="120796"/>
            <a:ext cx="11655425" cy="900113"/>
          </a:xfrm>
          <a:prstGeom prst="rect">
            <a:avLst/>
          </a:prstGeom>
        </p:spPr>
        <p:txBody>
          <a:bodyPr/>
          <a:lstStyle/>
          <a:p>
            <a:r>
              <a:rPr lang="en-US" dirty="0"/>
              <a:t>App Services:</a:t>
            </a:r>
            <a:r>
              <a:rPr lang="ru-RU" dirty="0"/>
              <a:t> </a:t>
            </a:r>
            <a:r>
              <a:rPr lang="en-US" dirty="0" err="1"/>
              <a:t>webjobs</a:t>
            </a:r>
            <a:r>
              <a:rPr lang="en-US" dirty="0"/>
              <a:t> execution process</a:t>
            </a:r>
            <a:endParaRPr lang="ru-RU" dirty="0"/>
          </a:p>
        </p:txBody>
      </p:sp>
      <p:sp>
        <p:nvSpPr>
          <p:cNvPr id="5" name="Rectangle 2"/>
          <p:cNvSpPr txBox="1">
            <a:spLocks noChangeArrowheads="1"/>
          </p:cNvSpPr>
          <p:nvPr/>
        </p:nvSpPr>
        <p:spPr bwMode="auto">
          <a:xfrm>
            <a:off x="418812" y="844175"/>
            <a:ext cx="10955770" cy="244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Archive extracted to temporary folder </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path for that folder is</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en-US" sz="1800" b="1" i="1" u="none" strike="noStrike" kern="1200" cap="none" spc="0" normalizeH="0" baseline="0" noProof="0" dirty="0">
                <a:ln>
                  <a:noFill/>
                </a:ln>
                <a:solidFill>
                  <a:schemeClr val="tx1"/>
                </a:solidFill>
                <a:effectLst/>
                <a:uLnTx/>
                <a:uFillTx/>
                <a:latin typeface="+mj-lt"/>
                <a:ea typeface="+mn-ea"/>
                <a:cs typeface="+mn-cs"/>
              </a:rPr>
              <a:t>%WEBJOBS_PATH%</a:t>
            </a:r>
            <a:r>
              <a:rPr kumimoji="0" lang="ru-RU" sz="1800" b="0" i="0" u="none" strike="noStrike" kern="1200" cap="none" spc="0" normalizeH="0" baseline="0" noProof="0" dirty="0">
                <a:ln>
                  <a:noFill/>
                </a:ln>
                <a:solidFill>
                  <a:schemeClr val="tx1"/>
                </a:solidFill>
                <a:effectLst/>
                <a:uLnTx/>
                <a:uFillTx/>
                <a:latin typeface="+mj-lt"/>
                <a:ea typeface="+mn-ea"/>
                <a:cs typeface="+mn-cs"/>
              </a:rPr>
              <a:t> )</a:t>
            </a:r>
            <a:endPar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Search file by mask </a:t>
            </a:r>
            <a:r>
              <a:rPr kumimoji="0" lang="en-US" altLang="ru-RU" sz="1800" b="1" i="1" u="none" strike="noStrike" kern="1200" cap="none" spc="0" normalizeH="0" baseline="0" noProof="0" dirty="0">
                <a:ln>
                  <a:noFill/>
                </a:ln>
                <a:solidFill>
                  <a:schemeClr val="tx1">
                    <a:lumMod val="50000"/>
                  </a:schemeClr>
                </a:solidFill>
                <a:effectLst/>
                <a:uLnTx/>
                <a:uFillTx/>
                <a:latin typeface="+mj-lt"/>
                <a:ea typeface="+mn-ea"/>
                <a:cs typeface="+mn-cs"/>
              </a:rPr>
              <a:t>run.{file type extension}</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(for </a:t>
            </a:r>
            <a:r>
              <a:rPr kumimoji="0" lang="en-US" altLang="ru-RU" sz="1800" b="0" i="0" u="none" strike="noStrike" kern="1200" cap="none" spc="0" normalizeH="0" baseline="0" noProof="0" dirty="0" err="1">
                <a:ln>
                  <a:noFill/>
                </a:ln>
                <a:solidFill>
                  <a:schemeClr val="tx1">
                    <a:lumMod val="50000"/>
                  </a:schemeClr>
                </a:solidFill>
                <a:effectLst/>
                <a:uLnTx/>
                <a:uFillTx/>
                <a:latin typeface="+mj-lt"/>
                <a:ea typeface="+mn-ea"/>
                <a:cs typeface="+mn-cs"/>
              </a:rPr>
              <a:t>exampe</a:t>
            </a:r>
            <a:r>
              <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en-US" altLang="ru-RU" sz="1800" b="1" i="1" u="none" strike="noStrike" kern="1200" cap="none" spc="0" normalizeH="0" baseline="0" noProof="0" dirty="0">
                <a:ln>
                  <a:noFill/>
                </a:ln>
                <a:solidFill>
                  <a:schemeClr val="tx1">
                    <a:lumMod val="50000"/>
                  </a:schemeClr>
                </a:solidFill>
                <a:effectLst/>
                <a:uLnTx/>
                <a:uFillTx/>
                <a:latin typeface="+mj-lt"/>
                <a:ea typeface="+mn-ea"/>
                <a:cs typeface="+mn-cs"/>
              </a:rPr>
              <a:t>run.cmd</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or </a:t>
            </a:r>
            <a:r>
              <a:rPr kumimoji="0" lang="en-US" altLang="ru-RU" sz="1800" b="1" i="1" u="none" strike="noStrike" kern="1200" cap="none" spc="0" normalizeH="0" baseline="0" noProof="0" dirty="0">
                <a:ln>
                  <a:noFill/>
                </a:ln>
                <a:solidFill>
                  <a:schemeClr val="tx1">
                    <a:lumMod val="50000"/>
                  </a:schemeClr>
                </a:solidFill>
                <a:effectLst/>
                <a:uLnTx/>
                <a:uFillTx/>
                <a:latin typeface="+mj-lt"/>
                <a:ea typeface="+mn-ea"/>
                <a:cs typeface="+mn-cs"/>
              </a:rPr>
              <a:t>run.exe</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If nothing like that found, then search for first file with extension from that list accordingly they order:</a:t>
            </a: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.cmd</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.bat</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.exe</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.ps1</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.sh</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.php</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.py</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mn-cs"/>
              </a:rPr>
              <a:t>, </a:t>
            </a:r>
            <a:r>
              <a:rPr kumimoji="0" lang="ru-RU" altLang="ru-RU" sz="1800" b="1" i="1" u="none" strike="noStrike" kern="1200" cap="none" spc="0" normalizeH="0" baseline="0" noProof="0" dirty="0">
                <a:ln>
                  <a:noFill/>
                </a:ln>
                <a:solidFill>
                  <a:schemeClr val="tx1">
                    <a:lumMod val="50000"/>
                  </a:schemeClr>
                </a:solidFill>
                <a:effectLst/>
                <a:uLnTx/>
                <a:uFillTx/>
                <a:latin typeface="+mj-lt"/>
                <a:ea typeface="+mn-ea"/>
                <a:cs typeface="Consolas" panose="020B0609020204030204" pitchFamily="49" charset="0"/>
              </a:rPr>
              <a:t>.js</a:t>
            </a:r>
            <a:endParaRPr kumimoji="0" lang="en-US" altLang="ru-RU" sz="1800" b="1" i="1"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Lookup only in root folder, non recursive search</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a:p>
            <a:pPr marL="228600" marR="0" lvl="0" indent="-2286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We always recommend to use </a:t>
            </a:r>
            <a:r>
              <a:rPr kumimoji="0" lang="en-US" altLang="ru-RU" sz="1800" b="1" i="1" u="none" strike="noStrike" kern="1200" cap="none" spc="0" normalizeH="0" baseline="0" noProof="0" dirty="0">
                <a:ln>
                  <a:noFill/>
                </a:ln>
                <a:solidFill>
                  <a:schemeClr val="tx1">
                    <a:lumMod val="50000"/>
                  </a:schemeClr>
                </a:solidFill>
                <a:effectLst/>
                <a:uLnTx/>
                <a:uFillTx/>
                <a:latin typeface="+mj-lt"/>
                <a:ea typeface="+mn-ea"/>
                <a:cs typeface="+mn-cs"/>
              </a:rPr>
              <a:t>run.cmd</a:t>
            </a:r>
            <a:r>
              <a:rPr kumimoji="0" lang="en-US" altLang="ru-RU" sz="1800" b="0" i="0" u="none" strike="noStrike" kern="1200" cap="none" spc="0" normalizeH="0" baseline="0" noProof="0" dirty="0">
                <a:ln>
                  <a:noFill/>
                </a:ln>
                <a:solidFill>
                  <a:schemeClr val="tx1">
                    <a:lumMod val="50000"/>
                  </a:schemeClr>
                </a:solidFill>
                <a:effectLst/>
                <a:uLnTx/>
                <a:uFillTx/>
                <a:latin typeface="+mj-lt"/>
                <a:ea typeface="+mn-ea"/>
                <a:cs typeface="+mn-cs"/>
              </a:rPr>
              <a:t> as batch file for </a:t>
            </a:r>
            <a:r>
              <a:rPr kumimoji="0" lang="en-US" altLang="ru-RU" sz="1800" b="0" i="0" u="none" strike="noStrike" kern="1200" cap="none" spc="0" normalizeH="0" baseline="0" noProof="0" dirty="0" err="1">
                <a:ln>
                  <a:noFill/>
                </a:ln>
                <a:solidFill>
                  <a:schemeClr val="tx1">
                    <a:lumMod val="50000"/>
                  </a:schemeClr>
                </a:solidFill>
                <a:effectLst/>
                <a:uLnTx/>
                <a:uFillTx/>
                <a:latin typeface="+mj-lt"/>
                <a:ea typeface="+mn-ea"/>
                <a:cs typeface="+mn-cs"/>
              </a:rPr>
              <a:t>webjob</a:t>
            </a:r>
            <a:endParaRPr kumimoji="0" lang="ru-RU" altLang="ru-RU" sz="1800" b="0" i="0" u="none" strike="noStrike" kern="1200" cap="none" spc="0" normalizeH="0" baseline="0" noProof="0" dirty="0">
              <a:ln>
                <a:noFill/>
              </a:ln>
              <a:solidFill>
                <a:schemeClr val="tx1">
                  <a:lumMod val="50000"/>
                </a:schemeClr>
              </a:solidFill>
              <a:effectLst/>
              <a:uLnTx/>
              <a:uFillTx/>
              <a:latin typeface="+mj-lt"/>
              <a:ea typeface="+mn-ea"/>
              <a:cs typeface="+mn-cs"/>
            </a:endParaRPr>
          </a:p>
        </p:txBody>
      </p:sp>
    </p:spTree>
    <p:extLst>
      <p:ext uri="{BB962C8B-B14F-4D97-AF65-F5344CB8AC3E}">
        <p14:creationId xmlns:p14="http://schemas.microsoft.com/office/powerpoint/2010/main" val="104272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9274" y="1460408"/>
            <a:ext cx="8621501" cy="2364049"/>
          </a:xfrm>
        </p:spPr>
        <p:txBody>
          <a:bodyPr>
            <a:noAutofit/>
          </a:bodyPr>
          <a:lstStyle/>
          <a:p>
            <a:pPr lvl="0" algn="l">
              <a:lnSpc>
                <a:spcPct val="120000"/>
              </a:lnSpc>
            </a:pPr>
            <a:r>
              <a:rPr lang="en-US" sz="3200" dirty="0">
                <a:latin typeface="Arial" panose="020B0604020202020204" pitchFamily="34" charset="0"/>
                <a:cs typeface="Arial" panose="020B0604020202020204" pitchFamily="34" charset="0"/>
              </a:rPr>
              <a:t>DNS level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DNS</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Traffic Manager</a:t>
            </a:r>
          </a:p>
          <a:p>
            <a:pPr lvl="0" algn="l">
              <a:lnSpc>
                <a:spcPct val="120000"/>
              </a:lnSpc>
            </a:pPr>
            <a:r>
              <a:rPr lang="en-US" sz="3200" dirty="0">
                <a:latin typeface="Arial" panose="020B0604020202020204" pitchFamily="34" charset="0"/>
                <a:cs typeface="Arial" panose="020B0604020202020204" pitchFamily="34" charset="0"/>
              </a:rPr>
              <a:t>Application level:</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Azure Internal Load Balancer ( ALB )</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Application Gateway</a:t>
            </a:r>
          </a:p>
          <a:p>
            <a:pPr marL="742950" lvl="1" indent="-285750" algn="l">
              <a:lnSpc>
                <a:spcPct val="120000"/>
              </a:lnSpc>
              <a:buFont typeface="Arial" panose="020B0604020202020204" pitchFamily="34" charset="0"/>
              <a:buChar char="•"/>
            </a:pPr>
            <a:r>
              <a:rPr lang="en-US" sz="3200" dirty="0">
                <a:latin typeface="Arial" panose="020B0604020202020204" pitchFamily="34" charset="0"/>
                <a:cs typeface="Arial" panose="020B0604020202020204" pitchFamily="34" charset="0"/>
              </a:rPr>
              <a:t>Web Application Firewall (WAF)</a:t>
            </a:r>
          </a:p>
          <a:p>
            <a:pPr lvl="0" algn="l">
              <a:lnSpc>
                <a:spcPct val="120000"/>
              </a:lnSpc>
            </a:pPr>
            <a:endParaRPr lang="ru-RU" sz="32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789411" y="394705"/>
            <a:ext cx="12064818" cy="552587"/>
          </a:xfrm>
        </p:spPr>
        <p:txBody>
          <a:bodyPr>
            <a:noAutofit/>
          </a:bodyPr>
          <a:lstStyle/>
          <a:p>
            <a:r>
              <a:rPr lang="en-US" dirty="0"/>
              <a:t>High availability services</a:t>
            </a:r>
            <a:endParaRPr lang="ru-RU" dirty="0"/>
          </a:p>
        </p:txBody>
      </p:sp>
    </p:spTree>
    <p:extLst>
      <p:ext uri="{BB962C8B-B14F-4D97-AF65-F5344CB8AC3E}">
        <p14:creationId xmlns:p14="http://schemas.microsoft.com/office/powerpoint/2010/main" val="390469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a:t>Interfaces to manage </a:t>
            </a:r>
            <a:r>
              <a:rPr lang="en-US" dirty="0" err="1"/>
              <a:t>WebJob</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r>
              <a:rPr lang="en-US" sz="2000" dirty="0"/>
              <a:t>File system structure: </a:t>
            </a:r>
            <a:r>
              <a:rPr lang="en-US" sz="2000" b="1" i="1" dirty="0"/>
              <a:t>site\</a:t>
            </a:r>
            <a:r>
              <a:rPr lang="en-US" sz="2000" b="1" i="1" dirty="0" err="1"/>
              <a:t>wwwroot</a:t>
            </a:r>
            <a:r>
              <a:rPr lang="en-US" sz="2000" b="1" i="1" dirty="0"/>
              <a:t>\</a:t>
            </a:r>
            <a:r>
              <a:rPr lang="en-US" sz="2000" b="1" i="1" dirty="0" err="1"/>
              <a:t>App_Data</a:t>
            </a:r>
            <a:r>
              <a:rPr lang="en-US" sz="2000" b="1" i="1" dirty="0"/>
              <a:t>\jobs\{job type}\{job name}</a:t>
            </a:r>
          </a:p>
          <a:p>
            <a:r>
              <a:rPr lang="en-US" sz="2000" dirty="0"/>
              <a:t>Web accessible (via</a:t>
            </a:r>
            <a:r>
              <a:rPr lang="ru-RU" sz="2000" dirty="0"/>
              <a:t> </a:t>
            </a:r>
            <a:r>
              <a:rPr lang="en-US" sz="2000" dirty="0"/>
              <a:t>POST) </a:t>
            </a:r>
            <a:r>
              <a:rPr lang="en-US" sz="2000" b="1" i="1" u="sng" dirty="0"/>
              <a:t>https://{sitename}.scm.azurewebsites.net/api/webjobs/triggered/{webjobname}/run</a:t>
            </a:r>
          </a:p>
          <a:p>
            <a:r>
              <a:rPr lang="en-US" sz="2000" dirty="0"/>
              <a:t>Web UI: </a:t>
            </a:r>
            <a:r>
              <a:rPr lang="ru-RU" sz="2000" dirty="0"/>
              <a:t> </a:t>
            </a:r>
            <a:r>
              <a:rPr lang="en-US" sz="2000" b="1" i="1" u="sng" dirty="0"/>
              <a:t>https://{sitename}.scm.azurewebsites.net/azurejobs/#/jobs</a:t>
            </a:r>
            <a:endParaRPr lang="ru-RU" sz="2000" b="1" i="1" u="sng" dirty="0"/>
          </a:p>
          <a:p>
            <a:r>
              <a:rPr lang="en-US" sz="2000" dirty="0"/>
              <a:t>Web site data</a:t>
            </a:r>
            <a:r>
              <a:rPr lang="ru-RU" sz="2000" dirty="0"/>
              <a:t> </a:t>
            </a:r>
            <a:r>
              <a:rPr lang="en-US" sz="2000" dirty="0"/>
              <a:t>d:\home ( </a:t>
            </a:r>
            <a:r>
              <a:rPr lang="ru-RU" sz="2000" b="1" i="1" dirty="0"/>
              <a:t>%</a:t>
            </a:r>
            <a:r>
              <a:rPr lang="en-US" sz="2000" b="1" i="1" dirty="0"/>
              <a:t>HOME</a:t>
            </a:r>
            <a:r>
              <a:rPr lang="ru-RU" sz="2000" b="1" i="1" dirty="0"/>
              <a:t>%</a:t>
            </a:r>
            <a:r>
              <a:rPr lang="en-US" sz="2000" b="1" i="1" dirty="0"/>
              <a:t> </a:t>
            </a:r>
            <a:r>
              <a:rPr lang="en-US" sz="2000" dirty="0"/>
              <a:t>)</a:t>
            </a:r>
          </a:p>
          <a:p>
            <a:r>
              <a:rPr lang="en-US" sz="2000" dirty="0"/>
              <a:t>When started </a:t>
            </a:r>
            <a:r>
              <a:rPr lang="en-US" sz="2000" dirty="0" err="1"/>
              <a:t>WebJobs</a:t>
            </a:r>
            <a:r>
              <a:rPr lang="en-US" sz="2000" dirty="0"/>
              <a:t> is copied to temp folder </a:t>
            </a:r>
            <a:r>
              <a:rPr lang="ru-RU" sz="2000" dirty="0"/>
              <a:t>( </a:t>
            </a:r>
            <a:r>
              <a:rPr lang="en-US" sz="2000" dirty="0"/>
              <a:t>see</a:t>
            </a:r>
            <a:r>
              <a:rPr lang="ru-RU" sz="2000" dirty="0"/>
              <a:t> </a:t>
            </a:r>
            <a:r>
              <a:rPr lang="ru-RU" sz="2000" b="1" i="1" dirty="0"/>
              <a:t>%</a:t>
            </a:r>
            <a:r>
              <a:rPr lang="en-US" sz="2000" b="1" i="1" dirty="0"/>
              <a:t>WEBJOBS_PATH</a:t>
            </a:r>
            <a:r>
              <a:rPr lang="ru-RU" sz="2000" b="1" i="1" dirty="0"/>
              <a:t>%</a:t>
            </a:r>
            <a:r>
              <a:rPr lang="ru-RU" sz="2000" dirty="0"/>
              <a:t> )</a:t>
            </a:r>
            <a:r>
              <a:rPr lang="en-US" sz="2000" dirty="0"/>
              <a:t> and run there</a:t>
            </a:r>
            <a:endParaRPr lang="ru-RU" sz="2000" dirty="0"/>
          </a:p>
          <a:p>
            <a:r>
              <a:rPr lang="en-US" sz="2000" dirty="0"/>
              <a:t>For storing and processing data we recommend to use:</a:t>
            </a:r>
            <a:endParaRPr lang="ru-RU" sz="2000" dirty="0"/>
          </a:p>
          <a:p>
            <a:pPr marL="0" indent="0">
              <a:buNone/>
            </a:pPr>
            <a:r>
              <a:rPr lang="en-US" sz="2000" dirty="0"/>
              <a:t>	</a:t>
            </a:r>
            <a:r>
              <a:rPr lang="en-US" sz="2000" b="1" i="1" dirty="0"/>
              <a:t>%WEBROOT_PATH%\</a:t>
            </a:r>
            <a:r>
              <a:rPr lang="en-US" sz="2000" b="1" i="1" dirty="0" err="1"/>
              <a:t>App_Data</a:t>
            </a:r>
            <a:r>
              <a:rPr lang="en-US" sz="2000" b="1" i="1" dirty="0"/>
              <a:t>\jobs\%WEBJOBS_TYPE%\%WEBJOBS_NAME%</a:t>
            </a:r>
            <a:r>
              <a:rPr lang="ru-RU" sz="2000" b="1" i="1" dirty="0"/>
              <a:t> </a:t>
            </a:r>
            <a:endParaRPr lang="en-US" sz="2000" b="1" i="1" dirty="0"/>
          </a:p>
          <a:p>
            <a:pPr marL="0" indent="0">
              <a:buNone/>
            </a:pPr>
            <a:r>
              <a:rPr lang="en-US" sz="2000" dirty="0"/>
              <a:t>or           </a:t>
            </a:r>
            <a:r>
              <a:rPr lang="en-US" sz="2000" b="1" i="1" dirty="0"/>
              <a:t>%WEBJOBS_DATA_PATH%</a:t>
            </a:r>
          </a:p>
          <a:p>
            <a:r>
              <a:rPr lang="en-US" sz="2000" dirty="0"/>
              <a:t>Configuration settings available there (via GET)</a:t>
            </a:r>
            <a:r>
              <a:rPr lang="ru-RU" sz="2000" dirty="0"/>
              <a:t> </a:t>
            </a:r>
            <a:r>
              <a:rPr lang="en-US" sz="2000" dirty="0"/>
              <a:t>: </a:t>
            </a:r>
            <a:r>
              <a:rPr lang="en-US" sz="2000" b="1" i="1" u="sng" dirty="0"/>
              <a:t>https://{sitename}.scm.azurewebsites.net/api/webjobs</a:t>
            </a:r>
            <a:endParaRPr lang="ru-RU" sz="2000" b="1" i="1" u="sng" dirty="0"/>
          </a:p>
          <a:p>
            <a:endParaRPr lang="en-US" sz="2000" dirty="0"/>
          </a:p>
          <a:p>
            <a:pPr marL="0" indent="0">
              <a:buNone/>
            </a:pPr>
            <a:endParaRPr lang="en-US" sz="2000" dirty="0"/>
          </a:p>
        </p:txBody>
      </p:sp>
    </p:spTree>
    <p:extLst>
      <p:ext uri="{BB962C8B-B14F-4D97-AF65-F5344CB8AC3E}">
        <p14:creationId xmlns:p14="http://schemas.microsoft.com/office/powerpoint/2010/main" val="2332092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err="1"/>
              <a:t>WebJob</a:t>
            </a:r>
            <a:r>
              <a:rPr lang="en-US" dirty="0"/>
              <a:t> settings</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a:lnSpc>
                <a:spcPct val="150000"/>
              </a:lnSpc>
            </a:pPr>
            <a:r>
              <a:rPr lang="en-US" sz="2000" b="1" dirty="0">
                <a:latin typeface="+mj-lt"/>
              </a:rPr>
              <a:t>WEBJOBS_RESTART_TIME</a:t>
            </a:r>
            <a:r>
              <a:rPr lang="en-US" sz="2000" dirty="0">
                <a:latin typeface="+mj-lt"/>
              </a:rPr>
              <a:t> </a:t>
            </a:r>
            <a:r>
              <a:rPr lang="ru-RU" sz="2000" dirty="0">
                <a:latin typeface="+mj-lt"/>
              </a:rPr>
              <a:t>–</a:t>
            </a:r>
            <a:r>
              <a:rPr lang="en-US" sz="2000" dirty="0">
                <a:latin typeface="+mj-lt"/>
              </a:rPr>
              <a:t> timeout in seconds between when a continuous job's process goes down (for any reason) and the time we re-launch it again (Only for continuous jobs).</a:t>
            </a:r>
          </a:p>
          <a:p>
            <a:pPr>
              <a:lnSpc>
                <a:spcPct val="150000"/>
              </a:lnSpc>
            </a:pPr>
            <a:r>
              <a:rPr lang="en-US" sz="2000" b="1" dirty="0">
                <a:latin typeface="+mj-lt"/>
              </a:rPr>
              <a:t>WEBJOBS_IDLE_TIMEOUT </a:t>
            </a:r>
            <a:r>
              <a:rPr lang="ru-RU" sz="2000" dirty="0">
                <a:latin typeface="+mj-lt"/>
              </a:rPr>
              <a:t>–</a:t>
            </a:r>
            <a:r>
              <a:rPr lang="en-US" sz="2000" dirty="0">
                <a:latin typeface="+mj-lt"/>
              </a:rPr>
              <a:t>Time in seconds after which we'll abort a running triggered job's process if it's in idle, has no </a:t>
            </a:r>
            <a:r>
              <a:rPr lang="en-US" sz="2000" dirty="0" err="1">
                <a:latin typeface="+mj-lt"/>
              </a:rPr>
              <a:t>cpu</a:t>
            </a:r>
            <a:r>
              <a:rPr lang="en-US" sz="2000" dirty="0">
                <a:latin typeface="+mj-lt"/>
              </a:rPr>
              <a:t> time or output (Only for triggered jobs).</a:t>
            </a:r>
          </a:p>
          <a:p>
            <a:pPr>
              <a:lnSpc>
                <a:spcPct val="150000"/>
              </a:lnSpc>
            </a:pPr>
            <a:r>
              <a:rPr lang="en-US" sz="2000" b="1" dirty="0">
                <a:latin typeface="+mj-lt"/>
              </a:rPr>
              <a:t>WEBJOBS_HISTORY_SIZE –</a:t>
            </a:r>
            <a:r>
              <a:rPr lang="en-US" sz="2000" dirty="0">
                <a:latin typeface="+mj-lt"/>
              </a:rPr>
              <a:t>Maximum number of runs kept in the history directory for a triggered job. The default is 50.</a:t>
            </a:r>
          </a:p>
          <a:p>
            <a:pPr>
              <a:lnSpc>
                <a:spcPct val="150000"/>
              </a:lnSpc>
            </a:pPr>
            <a:r>
              <a:rPr lang="en-US" sz="2000" b="1" dirty="0">
                <a:latin typeface="+mj-lt"/>
              </a:rPr>
              <a:t>WEBJOBS_STOPPED – </a:t>
            </a:r>
            <a:r>
              <a:rPr lang="en-US" sz="2000" dirty="0">
                <a:latin typeface="+mj-lt"/>
              </a:rPr>
              <a:t>Set this setting to </a:t>
            </a:r>
            <a:r>
              <a:rPr lang="en-US" sz="2000" b="1" dirty="0">
                <a:latin typeface="+mj-lt"/>
              </a:rPr>
              <a:t>1</a:t>
            </a:r>
            <a:r>
              <a:rPr lang="en-US" sz="2000" dirty="0">
                <a:latin typeface="+mj-lt"/>
              </a:rPr>
              <a:t> to disable running any job (will also stop all currently running jobs).</a:t>
            </a:r>
          </a:p>
          <a:p>
            <a:pPr marL="0" indent="0">
              <a:lnSpc>
                <a:spcPct val="150000"/>
              </a:lnSpc>
              <a:buNone/>
            </a:pPr>
            <a:endParaRPr lang="en-US" sz="2000" dirty="0">
              <a:latin typeface="+mj-lt"/>
            </a:endParaRPr>
          </a:p>
        </p:txBody>
      </p:sp>
    </p:spTree>
    <p:extLst>
      <p:ext uri="{BB962C8B-B14F-4D97-AF65-F5344CB8AC3E}">
        <p14:creationId xmlns:p14="http://schemas.microsoft.com/office/powerpoint/2010/main" val="2936015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a:t>Graceful shutdown</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en-US" sz="2000" dirty="0">
                <a:latin typeface="+mj-lt"/>
              </a:rPr>
              <a:t>There’s some cases when we need to stop web job and we can let job to know about that before we will stop it</a:t>
            </a:r>
          </a:p>
          <a:p>
            <a:pPr marL="0" indent="0">
              <a:buNone/>
            </a:pPr>
            <a:r>
              <a:rPr lang="en-US" sz="2000" dirty="0">
                <a:latin typeface="+mj-lt"/>
              </a:rPr>
              <a:t>Shutdown of job may happened:</a:t>
            </a:r>
          </a:p>
          <a:p>
            <a:r>
              <a:rPr lang="en-US" sz="2000" dirty="0">
                <a:latin typeface="+mj-lt"/>
              </a:rPr>
              <a:t>Restart/stop/changes of settings of web site /</a:t>
            </a:r>
            <a:r>
              <a:rPr lang="en-US" sz="2000" dirty="0" err="1">
                <a:latin typeface="+mj-lt"/>
              </a:rPr>
              <a:t>web.config</a:t>
            </a:r>
            <a:r>
              <a:rPr lang="en-US" sz="2000" dirty="0">
                <a:latin typeface="+mj-lt"/>
              </a:rPr>
              <a:t>/</a:t>
            </a:r>
            <a:endParaRPr lang="ru-RU" sz="2000" dirty="0">
              <a:latin typeface="+mj-lt"/>
            </a:endParaRPr>
          </a:p>
          <a:p>
            <a:r>
              <a:rPr lang="en-US" sz="2000" dirty="0">
                <a:latin typeface="+mj-lt"/>
              </a:rPr>
              <a:t>Stop job via REST API</a:t>
            </a:r>
          </a:p>
          <a:p>
            <a:r>
              <a:rPr lang="en-US" sz="2000" dirty="0">
                <a:latin typeface="+mj-lt"/>
              </a:rPr>
              <a:t>Update web job file</a:t>
            </a:r>
          </a:p>
          <a:p>
            <a:pPr marL="0" indent="0">
              <a:buNone/>
            </a:pPr>
            <a:r>
              <a:rPr lang="en-US" sz="2000" dirty="0">
                <a:latin typeface="+mj-lt"/>
              </a:rPr>
              <a:t>How it works:</a:t>
            </a:r>
          </a:p>
          <a:p>
            <a:r>
              <a:rPr lang="en-US" sz="2000" b="1" dirty="0">
                <a:latin typeface="+mj-lt"/>
              </a:rPr>
              <a:t>Continuous jobs:</a:t>
            </a:r>
            <a:r>
              <a:rPr lang="en-US" sz="2000" dirty="0">
                <a:latin typeface="+mj-lt"/>
              </a:rPr>
              <a:t> we create a file %WEBJOBS_SHUTDOWN_FILE%</a:t>
            </a:r>
            <a:r>
              <a:rPr lang="ru-RU" sz="2000" dirty="0">
                <a:latin typeface="+mj-lt"/>
              </a:rPr>
              <a:t> </a:t>
            </a:r>
            <a:r>
              <a:rPr lang="en-US" sz="2000" dirty="0">
                <a:latin typeface="+mj-lt"/>
              </a:rPr>
              <a:t>and after that file created web job have 5 seconds to manage shutting down.</a:t>
            </a:r>
            <a:r>
              <a:rPr lang="ru-RU" sz="2000" dirty="0">
                <a:latin typeface="+mj-lt"/>
              </a:rPr>
              <a:t> </a:t>
            </a:r>
            <a:r>
              <a:rPr lang="en-US" sz="2000" dirty="0">
                <a:latin typeface="+mj-lt"/>
              </a:rPr>
              <a:t>So you should monitor that file as shutdown trigger event with 5 seconds timeout</a:t>
            </a:r>
          </a:p>
          <a:p>
            <a:r>
              <a:rPr lang="en-US" sz="2000" b="1" dirty="0">
                <a:latin typeface="+mj-lt"/>
              </a:rPr>
              <a:t>Triggered jobs: </a:t>
            </a:r>
            <a:r>
              <a:rPr lang="en-US" sz="2000" dirty="0">
                <a:latin typeface="+mj-lt"/>
              </a:rPr>
              <a:t>by default 30 seconds of delay</a:t>
            </a:r>
          </a:p>
        </p:txBody>
      </p:sp>
    </p:spTree>
    <p:extLst>
      <p:ext uri="{BB962C8B-B14F-4D97-AF65-F5344CB8AC3E}">
        <p14:creationId xmlns:p14="http://schemas.microsoft.com/office/powerpoint/2010/main" val="2855905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a:t>Web jobs settings :</a:t>
            </a:r>
            <a:r>
              <a:rPr lang="ru-RU" dirty="0"/>
              <a:t> </a:t>
            </a:r>
            <a:r>
              <a:rPr lang="en-US" dirty="0" err="1"/>
              <a:t>settings.job</a:t>
            </a:r>
            <a:endParaRPr lang="ru-RU" dirty="0"/>
          </a:p>
        </p:txBody>
      </p:sp>
      <p:sp>
        <p:nvSpPr>
          <p:cNvPr id="3" name="Content Placeholder 2"/>
          <p:cNvSpPr>
            <a:spLocks noGrp="1"/>
          </p:cNvSpPr>
          <p:nvPr>
            <p:ph idx="4294967295"/>
          </p:nvPr>
        </p:nvSpPr>
        <p:spPr>
          <a:xfrm>
            <a:off x="536575" y="1224684"/>
            <a:ext cx="11412970" cy="5061815"/>
          </a:xfrm>
          <a:prstGeom prst="rect">
            <a:avLst/>
          </a:prstGeom>
        </p:spPr>
        <p:txBody>
          <a:bodyPr/>
          <a:lstStyle/>
          <a:p>
            <a:pPr marL="0" indent="0">
              <a:buNone/>
            </a:pPr>
            <a:r>
              <a:rPr lang="en-US" sz="2000" dirty="0">
                <a:latin typeface="+mj-lt"/>
              </a:rPr>
              <a:t>Location of ‘</a:t>
            </a:r>
            <a:r>
              <a:rPr lang="en-US" sz="2000" dirty="0" err="1">
                <a:latin typeface="+mj-lt"/>
              </a:rPr>
              <a:t>settings.job</a:t>
            </a:r>
            <a:r>
              <a:rPr lang="en-US" sz="2000" dirty="0">
                <a:latin typeface="+mj-lt"/>
              </a:rPr>
              <a:t>’ is same root folder where job batch file is placed</a:t>
            </a:r>
            <a:endParaRPr lang="ru-RU" sz="2000" dirty="0">
              <a:latin typeface="+mj-lt"/>
            </a:endParaRPr>
          </a:p>
          <a:p>
            <a:r>
              <a:rPr lang="en-US" sz="2000" dirty="0">
                <a:latin typeface="+mj-lt"/>
              </a:rPr>
              <a:t>By default for all jobs</a:t>
            </a:r>
            <a:r>
              <a:rPr lang="ru-RU" sz="2000" dirty="0">
                <a:latin typeface="+mj-lt"/>
              </a:rPr>
              <a:t> ( </a:t>
            </a:r>
            <a:r>
              <a:rPr lang="en-US" sz="2000" dirty="0">
                <a:latin typeface="+mj-lt"/>
              </a:rPr>
              <a:t>except .JS )</a:t>
            </a:r>
            <a:r>
              <a:rPr lang="ru-RU" sz="2000" dirty="0">
                <a:latin typeface="+mj-lt"/>
              </a:rPr>
              <a:t> </a:t>
            </a:r>
            <a:r>
              <a:rPr lang="en-US" sz="2000" dirty="0">
                <a:latin typeface="+mj-lt"/>
              </a:rPr>
              <a:t>each run all files are copied in temporary folder    </a:t>
            </a:r>
            <a:r>
              <a:rPr lang="en-US" sz="2000" b="1" dirty="0">
                <a:latin typeface="+mj-lt"/>
              </a:rPr>
              <a:t>%TEMP%\jobs\{job type}\{job name}\{random name</a:t>
            </a:r>
            <a:r>
              <a:rPr lang="en-US" sz="2000" dirty="0">
                <a:latin typeface="+mj-lt"/>
              </a:rPr>
              <a:t>}</a:t>
            </a:r>
            <a:r>
              <a:rPr lang="ru-RU" sz="2000" dirty="0">
                <a:latin typeface="+mj-lt"/>
              </a:rPr>
              <a:t> </a:t>
            </a:r>
            <a:r>
              <a:rPr lang="en-US" sz="2000" dirty="0">
                <a:latin typeface="+mj-lt"/>
              </a:rPr>
              <a:t> and this is place where we run job</a:t>
            </a:r>
          </a:p>
          <a:p>
            <a:r>
              <a:rPr lang="en-US" sz="2000" dirty="0">
                <a:latin typeface="+mj-lt"/>
              </a:rPr>
              <a:t>Another option is to run in place </a:t>
            </a:r>
            <a:r>
              <a:rPr lang="ru-RU" sz="2000" dirty="0">
                <a:latin typeface="+mj-lt"/>
              </a:rPr>
              <a:t>– </a:t>
            </a:r>
            <a:r>
              <a:rPr lang="en-US" sz="2000" dirty="0">
                <a:latin typeface="+mj-lt"/>
              </a:rPr>
              <a:t>here we run job in location of job file</a:t>
            </a:r>
            <a:r>
              <a:rPr lang="ru-RU" sz="2000" dirty="0">
                <a:latin typeface="+mj-lt"/>
              </a:rPr>
              <a:t> (</a:t>
            </a:r>
            <a:r>
              <a:rPr lang="en-US" sz="2000" dirty="0">
                <a:latin typeface="+mj-lt"/>
              </a:rPr>
              <a:t> </a:t>
            </a:r>
            <a:r>
              <a:rPr lang="en-US" sz="2000" dirty="0" err="1">
                <a:latin typeface="+mj-lt"/>
              </a:rPr>
              <a:t>wwwroot</a:t>
            </a:r>
            <a:r>
              <a:rPr lang="en-US" sz="2000" dirty="0">
                <a:latin typeface="+mj-lt"/>
              </a:rPr>
              <a:t>/</a:t>
            </a:r>
            <a:r>
              <a:rPr lang="en-US" sz="2000" dirty="0" err="1">
                <a:latin typeface="+mj-lt"/>
              </a:rPr>
              <a:t>app_data</a:t>
            </a:r>
            <a:r>
              <a:rPr lang="en-US" sz="2000" dirty="0">
                <a:latin typeface="+mj-lt"/>
              </a:rPr>
              <a:t>/job,…. ) You can turn this option in </a:t>
            </a:r>
            <a:r>
              <a:rPr lang="en-US" sz="2000" dirty="0" err="1">
                <a:latin typeface="+mj-lt"/>
              </a:rPr>
              <a:t>settings.job</a:t>
            </a:r>
            <a:r>
              <a:rPr lang="en-US" sz="2000" dirty="0">
                <a:latin typeface="+mj-lt"/>
              </a:rPr>
              <a:t> by using { "</a:t>
            </a:r>
            <a:r>
              <a:rPr lang="en-US" sz="2000" dirty="0" err="1">
                <a:latin typeface="+mj-lt"/>
              </a:rPr>
              <a:t>is_in_place</a:t>
            </a:r>
            <a:r>
              <a:rPr lang="en-US" sz="2000" dirty="0">
                <a:latin typeface="+mj-lt"/>
              </a:rPr>
              <a:t>": true }</a:t>
            </a:r>
            <a:endParaRPr lang="ru-RU" sz="2000" dirty="0">
              <a:latin typeface="+mj-lt"/>
            </a:endParaRPr>
          </a:p>
          <a:p>
            <a:r>
              <a:rPr lang="en-US" sz="2000" dirty="0">
                <a:latin typeface="+mj-lt"/>
              </a:rPr>
              <a:t>In addition you may change waiting time </a:t>
            </a:r>
            <a:r>
              <a:rPr lang="en-US" sz="2000" dirty="0" err="1">
                <a:latin typeface="+mj-lt"/>
              </a:rPr>
              <a:t>param</a:t>
            </a:r>
            <a:endParaRPr lang="ru-RU" sz="2000" dirty="0">
              <a:latin typeface="+mj-lt"/>
            </a:endParaRPr>
          </a:p>
          <a:p>
            <a:pPr marL="0" indent="0">
              <a:buNone/>
            </a:pPr>
            <a:r>
              <a:rPr lang="ru-RU" sz="2000" dirty="0">
                <a:latin typeface="+mj-lt"/>
              </a:rPr>
              <a:t>	</a:t>
            </a:r>
            <a:r>
              <a:rPr lang="en-US" sz="2000" dirty="0">
                <a:latin typeface="+mj-lt"/>
              </a:rPr>
              <a:t>{ "</a:t>
            </a:r>
            <a:r>
              <a:rPr lang="en-US" sz="2000" dirty="0" err="1">
                <a:latin typeface="+mj-lt"/>
              </a:rPr>
              <a:t>stopping_wait_time</a:t>
            </a:r>
            <a:r>
              <a:rPr lang="en-US" sz="2000" dirty="0">
                <a:latin typeface="+mj-lt"/>
              </a:rPr>
              <a:t>": 60 }</a:t>
            </a:r>
          </a:p>
          <a:p>
            <a:pPr marL="0" indent="0">
              <a:buNone/>
            </a:pPr>
            <a:endParaRPr lang="en-US" sz="2000" dirty="0">
              <a:latin typeface="+mj-lt"/>
            </a:endParaRPr>
          </a:p>
        </p:txBody>
      </p:sp>
    </p:spTree>
    <p:extLst>
      <p:ext uri="{BB962C8B-B14F-4D97-AF65-F5344CB8AC3E}">
        <p14:creationId xmlns:p14="http://schemas.microsoft.com/office/powerpoint/2010/main" val="3428574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a:prstGeom prst="rect">
            <a:avLst/>
          </a:prstGeom>
        </p:spPr>
        <p:txBody>
          <a:bodyPr/>
          <a:lstStyle/>
          <a:p>
            <a:r>
              <a:rPr lang="en-US" dirty="0"/>
              <a:t>Web jobs – environment variables</a:t>
            </a:r>
            <a:endParaRPr lang="ru-RU" dirty="0"/>
          </a:p>
        </p:txBody>
      </p:sp>
      <p:graphicFrame>
        <p:nvGraphicFramePr>
          <p:cNvPr id="6" name="Table 5"/>
          <p:cNvGraphicFramePr>
            <a:graphicFrameLocks noGrp="1"/>
          </p:cNvGraphicFramePr>
          <p:nvPr>
            <p:extLst/>
          </p:nvPr>
        </p:nvGraphicFramePr>
        <p:xfrm>
          <a:off x="228602" y="1340426"/>
          <a:ext cx="11346870" cy="4391852"/>
        </p:xfrm>
        <a:graphic>
          <a:graphicData uri="http://schemas.openxmlformats.org/drawingml/2006/table">
            <a:tbl>
              <a:tblPr/>
              <a:tblGrid>
                <a:gridCol w="3782290">
                  <a:extLst>
                    <a:ext uri="{9D8B030D-6E8A-4147-A177-3AD203B41FA5}">
                      <a16:colId xmlns:a16="http://schemas.microsoft.com/office/drawing/2014/main" val="20000"/>
                    </a:ext>
                  </a:extLst>
                </a:gridCol>
                <a:gridCol w="3782290">
                  <a:extLst>
                    <a:ext uri="{9D8B030D-6E8A-4147-A177-3AD203B41FA5}">
                      <a16:colId xmlns:a16="http://schemas.microsoft.com/office/drawing/2014/main" val="20001"/>
                    </a:ext>
                  </a:extLst>
                </a:gridCol>
                <a:gridCol w="3782290">
                  <a:extLst>
                    <a:ext uri="{9D8B030D-6E8A-4147-A177-3AD203B41FA5}">
                      <a16:colId xmlns:a16="http://schemas.microsoft.com/office/drawing/2014/main" val="20002"/>
                    </a:ext>
                  </a:extLst>
                </a:gridCol>
              </a:tblGrid>
              <a:tr h="402996">
                <a:tc>
                  <a:txBody>
                    <a:bodyPr/>
                    <a:lstStyle/>
                    <a:p>
                      <a:r>
                        <a:rPr lang="en-US" sz="1800" dirty="0"/>
                        <a:t>Variable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Description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Example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0260">
                <a:tc>
                  <a:txBody>
                    <a:bodyPr/>
                    <a:lstStyle/>
                    <a:p>
                      <a:r>
                        <a:rPr lang="en-US" sz="1800"/>
                        <a:t>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0260">
                <a:tc>
                  <a:txBody>
                    <a:bodyPr/>
                    <a:lstStyle/>
                    <a:p>
                      <a:r>
                        <a:rPr lang="en-US" sz="1800"/>
                        <a:t>WEBJOBS_DATA_PATH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data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D:\home\data\jobs\type\name.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0260">
                <a:tc>
                  <a:txBody>
                    <a:bodyPr/>
                    <a:lstStyle/>
                    <a:p>
                      <a:r>
                        <a:rPr lang="en-US" sz="1800"/>
                        <a:t>WEBJOBS_NAME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6733">
                <a:tc>
                  <a:txBody>
                    <a:bodyPr/>
                    <a:lstStyle/>
                    <a:p>
                      <a:r>
                        <a:rPr lang="en-US" sz="1800" dirty="0"/>
                        <a:t>WEBJOBS_PATH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Temporary directory, where job is running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C:\DWASFiles\Sites\~1sitename\Temp\jobs\type\name\lpej4hrk.fks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16156">
                <a:tc>
                  <a:txBody>
                    <a:bodyPr/>
                    <a:lstStyle/>
                    <a:p>
                      <a:r>
                        <a:rPr lang="en-US" sz="1800" dirty="0"/>
                        <a:t>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An unique ID of the job run (an UTC timestamp of the run). There’s a data folder created for every run in %WEBJOBS_DATA_PATH%\%WEBJOBS_RUN_ID%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201409090707416329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30260">
                <a:tc>
                  <a:txBody>
                    <a:bodyPr/>
                    <a:lstStyle/>
                    <a:p>
                      <a:r>
                        <a:rPr lang="en-US" sz="1800"/>
                        <a:t>WEBJOBS_TYPE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Job type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triggered or continuous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30260">
                <a:tc>
                  <a:txBody>
                    <a:bodyPr/>
                    <a:lstStyle/>
                    <a:p>
                      <a:r>
                        <a:rPr lang="en-US" sz="1800"/>
                        <a:t>WEBROOT_PATH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root directory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D:\home\site\wwwroot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0260">
                <a:tc>
                  <a:txBody>
                    <a:bodyPr/>
                    <a:lstStyle/>
                    <a:p>
                      <a:r>
                        <a:rPr lang="en-US" sz="1800"/>
                        <a:t>WEBSITE_SITE_NAME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Web site name </a:t>
                      </a:r>
                    </a:p>
                  </a:txBody>
                  <a:tcPr marL="43528" marR="43528" marT="21764" marB="217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sz="1800" dirty="0"/>
                    </a:p>
                  </a:txBody>
                  <a:tcPr marL="43528" marR="43528" marT="21764" marB="217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23286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1655425" cy="900113"/>
          </a:xfrm>
          <a:prstGeom prst="rect">
            <a:avLst/>
          </a:prstGeom>
        </p:spPr>
        <p:txBody>
          <a:bodyPr/>
          <a:lstStyle/>
          <a:p>
            <a:r>
              <a:rPr lang="en-US" dirty="0"/>
              <a:t>Web job example-print </a:t>
            </a:r>
            <a:r>
              <a:rPr lang="en-US"/>
              <a:t>current time to file</a:t>
            </a:r>
            <a:endParaRPr lang="ru-RU" dirty="0"/>
          </a:p>
        </p:txBody>
      </p:sp>
      <p:sp>
        <p:nvSpPr>
          <p:cNvPr id="3" name="Content Placeholder 2"/>
          <p:cNvSpPr>
            <a:spLocks noGrp="1"/>
          </p:cNvSpPr>
          <p:nvPr>
            <p:ph idx="4294967295"/>
          </p:nvPr>
        </p:nvSpPr>
        <p:spPr>
          <a:xfrm>
            <a:off x="263525" y="1095519"/>
            <a:ext cx="11928475" cy="5613400"/>
          </a:xfrm>
          <a:prstGeom prst="rect">
            <a:avLst/>
          </a:prstGeom>
        </p:spPr>
        <p:txBody>
          <a:bodyPr/>
          <a:lstStyle/>
          <a:p>
            <a:pPr marL="0" indent="0">
              <a:buNone/>
            </a:pPr>
            <a:r>
              <a:rPr lang="en-US" sz="1600" b="1" dirty="0">
                <a:latin typeface="+mj-lt"/>
              </a:rPr>
              <a:t>@echo off</a:t>
            </a:r>
          </a:p>
          <a:p>
            <a:pPr marL="0" indent="0">
              <a:buNone/>
            </a:pPr>
            <a:r>
              <a:rPr lang="en-US" sz="1600" b="1" dirty="0">
                <a:latin typeface="+mj-lt"/>
              </a:rPr>
              <a:t>set LOG=%WEBJOBS_DATA_PATH%\%WEBJOBS_RUN_ID%\session.log</a:t>
            </a:r>
          </a:p>
          <a:p>
            <a:pPr marL="0" indent="0">
              <a:buNone/>
            </a:pPr>
            <a:endParaRPr lang="en-US" sz="1600" b="1" dirty="0">
              <a:latin typeface="+mj-lt"/>
            </a:endParaRPr>
          </a:p>
          <a:p>
            <a:pPr marL="0" indent="0">
              <a:buNone/>
            </a:pPr>
            <a:r>
              <a:rPr lang="en-US" sz="1600" b="1" dirty="0">
                <a:latin typeface="+mj-lt"/>
              </a:rPr>
              <a:t>echo WEBJOBS_PATH is %WEBJOBS_PATH%</a:t>
            </a:r>
          </a:p>
          <a:p>
            <a:pPr marL="0" indent="0">
              <a:buNone/>
            </a:pPr>
            <a:r>
              <a:rPr lang="en-US" sz="1600" b="1" dirty="0">
                <a:latin typeface="+mj-lt"/>
              </a:rPr>
              <a:t>echo Running script... &gt;&gt; %LOG%</a:t>
            </a:r>
          </a:p>
          <a:p>
            <a:pPr marL="0" indent="0">
              <a:buNone/>
            </a:pPr>
            <a:r>
              <a:rPr lang="en-US" sz="1600" b="1" dirty="0">
                <a:latin typeface="+mj-lt"/>
              </a:rPr>
              <a:t>date &gt;&gt;%LOG%</a:t>
            </a:r>
          </a:p>
          <a:p>
            <a:pPr marL="0" indent="0">
              <a:buNone/>
            </a:pPr>
            <a:r>
              <a:rPr lang="en-US" sz="1600" b="1" dirty="0">
                <a:latin typeface="+mj-lt"/>
              </a:rPr>
              <a:t>set RESULT=%ERRORLEVEL%</a:t>
            </a:r>
          </a:p>
          <a:p>
            <a:pPr marL="0" indent="0">
              <a:buNone/>
            </a:pPr>
            <a:r>
              <a:rPr lang="en-US" sz="1600" b="1" dirty="0">
                <a:latin typeface="+mj-lt"/>
              </a:rPr>
              <a:t>echo Result code is %RESULT%</a:t>
            </a:r>
          </a:p>
          <a:p>
            <a:pPr marL="0" indent="0">
              <a:buNone/>
            </a:pPr>
            <a:r>
              <a:rPr lang="en-US" sz="1600" b="1" dirty="0">
                <a:latin typeface="+mj-lt"/>
              </a:rPr>
              <a:t> </a:t>
            </a:r>
          </a:p>
          <a:p>
            <a:pPr marL="0" indent="0">
              <a:buNone/>
            </a:pPr>
            <a:r>
              <a:rPr lang="en-US" sz="1600" b="1" dirty="0">
                <a:latin typeface="+mj-lt"/>
              </a:rPr>
              <a:t>rem Dumping session log to Azure log (standard output) when it exists</a:t>
            </a:r>
          </a:p>
          <a:p>
            <a:pPr marL="0" indent="0">
              <a:buNone/>
            </a:pPr>
            <a:r>
              <a:rPr lang="en-US" sz="1600" b="1" dirty="0">
                <a:latin typeface="+mj-lt"/>
              </a:rPr>
              <a:t>if exist %LOG% (</a:t>
            </a:r>
          </a:p>
          <a:p>
            <a:pPr marL="0" indent="0">
              <a:buNone/>
            </a:pPr>
            <a:r>
              <a:rPr lang="en-US" sz="1600" b="1" dirty="0">
                <a:latin typeface="+mj-lt"/>
              </a:rPr>
              <a:t>    echo Session log:</a:t>
            </a:r>
          </a:p>
          <a:p>
            <a:pPr marL="0" indent="0">
              <a:buNone/>
            </a:pPr>
            <a:r>
              <a:rPr lang="en-US" sz="1600" b="1" dirty="0">
                <a:latin typeface="+mj-lt"/>
              </a:rPr>
              <a:t>    type %LOG%</a:t>
            </a:r>
          </a:p>
          <a:p>
            <a:pPr marL="0" indent="0">
              <a:buNone/>
            </a:pPr>
            <a:r>
              <a:rPr lang="en-US" sz="1600" b="1" dirty="0">
                <a:latin typeface="+mj-lt"/>
              </a:rPr>
              <a:t>) </a:t>
            </a:r>
          </a:p>
          <a:p>
            <a:pPr marL="0" indent="0">
              <a:buNone/>
            </a:pPr>
            <a:r>
              <a:rPr lang="en-US" sz="1600" b="1" dirty="0">
                <a:latin typeface="+mj-lt"/>
              </a:rPr>
              <a:t>rem Propagating exit code to Azure</a:t>
            </a:r>
          </a:p>
          <a:p>
            <a:pPr marL="0" indent="0">
              <a:buNone/>
            </a:pPr>
            <a:r>
              <a:rPr lang="en-US" sz="1600" b="1" dirty="0">
                <a:latin typeface="+mj-lt"/>
              </a:rPr>
              <a:t>exit %RESULT%</a:t>
            </a:r>
          </a:p>
          <a:p>
            <a:pPr marL="0" indent="0">
              <a:buNone/>
            </a:pPr>
            <a:endParaRPr lang="en-US" sz="1600" b="1" dirty="0">
              <a:latin typeface="+mj-lt"/>
            </a:endParaRPr>
          </a:p>
        </p:txBody>
      </p:sp>
    </p:spTree>
    <p:extLst>
      <p:ext uri="{BB962C8B-B14F-4D97-AF65-F5344CB8AC3E}">
        <p14:creationId xmlns:p14="http://schemas.microsoft.com/office/powerpoint/2010/main" val="119060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Failover – main hosting </a:t>
            </a:r>
            <a:r>
              <a:rPr lang="en-US" dirty="0" err="1"/>
              <a:t>on-premise</a:t>
            </a:r>
            <a:r>
              <a:rPr lang="en-US" dirty="0"/>
              <a:t>, Azure- backup</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*.cloudtechnologies.org</a:t>
            </a:r>
            <a:r>
              <a:rPr lang="en-US" b="1" dirty="0">
                <a:solidFill>
                  <a:schemeClr val="tx1"/>
                </a:solidFill>
              </a:rPr>
              <a:t> CNAME </a:t>
            </a:r>
            <a:r>
              <a:rPr lang="en-US" b="1" u="sng" dirty="0">
                <a:solidFill>
                  <a:srgbClr val="0070C0"/>
                </a:solidFill>
              </a:rPr>
              <a:t>cloudtechnologies-org.trafficmanager.net</a:t>
            </a:r>
            <a:endParaRPr lang="ru-RU" b="1" u="sng" dirty="0">
              <a:solidFill>
                <a:srgbClr val="0070C0"/>
              </a:solidFill>
            </a:endParaRPr>
          </a:p>
        </p:txBody>
      </p:sp>
      <p:sp>
        <p:nvSpPr>
          <p:cNvPr id="7" name="Rectangle 6"/>
          <p:cNvSpPr/>
          <p:nvPr/>
        </p:nvSpPr>
        <p:spPr>
          <a:xfrm>
            <a:off x="332507" y="2644774"/>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Traffic Manager profile:</a:t>
            </a:r>
          </a:p>
          <a:p>
            <a:pPr algn="ctr"/>
            <a:r>
              <a:rPr lang="en-US" b="1" dirty="0">
                <a:solidFill>
                  <a:schemeClr val="tx1"/>
                </a:solidFill>
              </a:rPr>
              <a:t>DNS layer: </a:t>
            </a:r>
            <a:r>
              <a:rPr lang="en-US" b="1" u="sng" dirty="0">
                <a:solidFill>
                  <a:srgbClr val="0070C0"/>
                </a:solidFill>
              </a:rPr>
              <a:t>cloudtechnologies-org.trafficmanager.net</a:t>
            </a:r>
            <a:r>
              <a:rPr lang="en-US" b="1" dirty="0">
                <a:solidFill>
                  <a:schemeClr val="tx1"/>
                </a:solidFill>
              </a:rPr>
              <a:t> Priority Routing (failover )</a:t>
            </a:r>
            <a:endParaRPr lang="ru-RU" b="1" dirty="0">
              <a:solidFill>
                <a:schemeClr val="tx1"/>
              </a:solidFill>
            </a:endParaRPr>
          </a:p>
        </p:txBody>
      </p:sp>
      <p:sp>
        <p:nvSpPr>
          <p:cNvPr id="8" name="Rectangle 7"/>
          <p:cNvSpPr/>
          <p:nvPr/>
        </p:nvSpPr>
        <p:spPr>
          <a:xfrm>
            <a:off x="332507" y="4430567"/>
            <a:ext cx="11455456" cy="1856819"/>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Endpoint list:</a:t>
            </a:r>
          </a:p>
          <a:p>
            <a:endParaRPr lang="en-US" b="1" dirty="0">
              <a:solidFill>
                <a:schemeClr val="tx1"/>
              </a:solidFill>
            </a:endParaRPr>
          </a:p>
          <a:p>
            <a:r>
              <a:rPr lang="en-US" b="1" dirty="0">
                <a:solidFill>
                  <a:schemeClr val="tx1"/>
                </a:solidFill>
              </a:rPr>
              <a:t>default (priority 1) - External (</a:t>
            </a:r>
            <a:r>
              <a:rPr lang="en-US" b="1" dirty="0" err="1">
                <a:solidFill>
                  <a:schemeClr val="tx1"/>
                </a:solidFill>
              </a:rPr>
              <a:t>on-premise</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IP = 92.243.94.73 ) </a:t>
            </a:r>
          </a:p>
          <a:p>
            <a:r>
              <a:rPr lang="en-US" b="1" dirty="0">
                <a:solidFill>
                  <a:schemeClr val="tx1"/>
                </a:solidFill>
              </a:rPr>
              <a:t>1</a:t>
            </a:r>
            <a:r>
              <a:rPr lang="en-US" b="1" baseline="30000" dirty="0">
                <a:solidFill>
                  <a:schemeClr val="tx1"/>
                </a:solidFill>
              </a:rPr>
              <a:t>st</a:t>
            </a:r>
            <a:r>
              <a:rPr lang="en-US" b="1" dirty="0">
                <a:solidFill>
                  <a:schemeClr val="tx1"/>
                </a:solidFill>
              </a:rPr>
              <a:t> backup (priority 2)  – Azure Web App: </a:t>
            </a:r>
            <a:r>
              <a:rPr lang="en-US" b="1" u="sng" dirty="0">
                <a:solidFill>
                  <a:srgbClr val="0070C0"/>
                </a:solidFill>
              </a:rPr>
              <a:t>cloudtechnologies-org.azurewebsites.net</a:t>
            </a:r>
          </a:p>
          <a:p>
            <a:r>
              <a:rPr lang="en-US" b="1" dirty="0">
                <a:solidFill>
                  <a:schemeClr val="tx1"/>
                </a:solidFill>
              </a:rPr>
              <a:t>2</a:t>
            </a:r>
            <a:r>
              <a:rPr lang="en-US" b="1" baseline="30000" dirty="0">
                <a:solidFill>
                  <a:schemeClr val="tx1"/>
                </a:solidFill>
              </a:rPr>
              <a:t>nd</a:t>
            </a:r>
            <a:r>
              <a:rPr lang="en-US" b="1" dirty="0">
                <a:solidFill>
                  <a:schemeClr val="tx1"/>
                </a:solidFill>
              </a:rPr>
              <a:t> backup ( priority 3) – Azure Linux Web App: </a:t>
            </a:r>
            <a:r>
              <a:rPr lang="en-US" b="1" u="sng" dirty="0">
                <a:solidFill>
                  <a:srgbClr val="0070C0"/>
                </a:solidFill>
              </a:rPr>
              <a:t>cloudtech-org-linux-php.azurewebsites.net</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025656" y="334605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755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21" y="195406"/>
            <a:ext cx="12306588" cy="900113"/>
          </a:xfrm>
          <a:prstGeom prst="rect">
            <a:avLst/>
          </a:prstGeom>
        </p:spPr>
        <p:txBody>
          <a:bodyPr/>
          <a:lstStyle/>
          <a:p>
            <a:r>
              <a:rPr lang="en-US" dirty="0"/>
              <a:t>Application gateway load balancing</a:t>
            </a:r>
            <a:endParaRPr lang="ru-RU" dirty="0"/>
          </a:p>
        </p:txBody>
      </p:sp>
      <p:sp>
        <p:nvSpPr>
          <p:cNvPr id="6" name="Rectangle 5"/>
          <p:cNvSpPr/>
          <p:nvPr/>
        </p:nvSpPr>
        <p:spPr>
          <a:xfrm>
            <a:off x="261624" y="1014627"/>
            <a:ext cx="10259291" cy="623455"/>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DNS:</a:t>
            </a:r>
          </a:p>
          <a:p>
            <a:r>
              <a:rPr lang="en-US" b="1" dirty="0">
                <a:solidFill>
                  <a:schemeClr val="tx1"/>
                </a:solidFill>
              </a:rPr>
              <a:t>	 </a:t>
            </a:r>
            <a:r>
              <a:rPr lang="en-US" b="1" dirty="0">
                <a:solidFill>
                  <a:schemeClr val="tx1"/>
                </a:solidFill>
                <a:hlinkClick r:id="rId2"/>
              </a:rPr>
              <a:t>gateway.cloudtechnologies.org</a:t>
            </a:r>
            <a:r>
              <a:rPr lang="en-US" b="1" dirty="0">
                <a:solidFill>
                  <a:schemeClr val="tx1"/>
                </a:solidFill>
              </a:rPr>
              <a:t> A record = </a:t>
            </a:r>
            <a:r>
              <a:rPr lang="en-US" b="1" u="sng" dirty="0">
                <a:solidFill>
                  <a:srgbClr val="0070C0"/>
                </a:solidFill>
              </a:rPr>
              <a:t>52.164.244.33</a:t>
            </a:r>
            <a:endParaRPr lang="ru-RU" b="1" u="sng" dirty="0">
              <a:solidFill>
                <a:srgbClr val="0070C0"/>
              </a:solidFill>
            </a:endParaRPr>
          </a:p>
        </p:txBody>
      </p:sp>
      <p:sp>
        <p:nvSpPr>
          <p:cNvPr id="7" name="Rectangle 6"/>
          <p:cNvSpPr/>
          <p:nvPr/>
        </p:nvSpPr>
        <p:spPr>
          <a:xfrm>
            <a:off x="332507" y="2644774"/>
            <a:ext cx="11405837" cy="906500"/>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Azure Application Gateway </a:t>
            </a:r>
            <a:r>
              <a:rPr lang="en-US" b="1" dirty="0">
                <a:solidFill>
                  <a:schemeClr val="tx1"/>
                </a:solidFill>
              </a:rPr>
              <a:t>( </a:t>
            </a:r>
            <a:r>
              <a:rPr lang="en-US" b="1" i="1" dirty="0">
                <a:solidFill>
                  <a:schemeClr val="tx1"/>
                </a:solidFill>
              </a:rPr>
              <a:t>Web Application Firewall</a:t>
            </a:r>
            <a:r>
              <a:rPr lang="en-US" b="1" dirty="0">
                <a:solidFill>
                  <a:schemeClr val="tx1"/>
                </a:solidFill>
              </a:rPr>
              <a:t> is ON ) </a:t>
            </a:r>
          </a:p>
          <a:p>
            <a:r>
              <a:rPr lang="en-US" b="1" dirty="0">
                <a:solidFill>
                  <a:schemeClr val="tx1"/>
                </a:solidFill>
              </a:rPr>
              <a:t>	URL= </a:t>
            </a:r>
            <a:r>
              <a:rPr lang="en-US" b="1" u="sng" dirty="0">
                <a:solidFill>
                  <a:srgbClr val="0070C0"/>
                </a:solidFill>
              </a:rPr>
              <a:t>52.164.244.33</a:t>
            </a:r>
            <a:r>
              <a:rPr lang="en-US" b="1" dirty="0">
                <a:solidFill>
                  <a:schemeClr val="tx1"/>
                </a:solidFill>
              </a:rPr>
              <a:t> (  </a:t>
            </a:r>
            <a:r>
              <a:rPr lang="en-US" b="1" u="sng" dirty="0">
                <a:solidFill>
                  <a:srgbClr val="0070C0"/>
                </a:solidFill>
              </a:rPr>
              <a:t>68a951a5-e787-4cd5-a2a3-4f8e1ce2bfc1.cloudapp.net</a:t>
            </a:r>
            <a:r>
              <a:rPr lang="en-US" b="1" dirty="0">
                <a:solidFill>
                  <a:schemeClr val="tx1"/>
                </a:solidFill>
              </a:rPr>
              <a:t> )</a:t>
            </a:r>
          </a:p>
        </p:txBody>
      </p:sp>
      <p:sp>
        <p:nvSpPr>
          <p:cNvPr id="8" name="Rectangle 7"/>
          <p:cNvSpPr/>
          <p:nvPr/>
        </p:nvSpPr>
        <p:spPr>
          <a:xfrm>
            <a:off x="332507" y="4430567"/>
            <a:ext cx="11767344" cy="1554597"/>
          </a:xfrm>
          <a:prstGeom prst="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i="1" dirty="0">
                <a:solidFill>
                  <a:schemeClr val="tx1"/>
                </a:solidFill>
              </a:rPr>
              <a:t>Backend pool</a:t>
            </a:r>
            <a:r>
              <a:rPr lang="en-US" b="1" dirty="0">
                <a:solidFill>
                  <a:schemeClr val="tx1"/>
                </a:solidFill>
              </a:rPr>
              <a:t> (</a:t>
            </a:r>
            <a:r>
              <a:rPr lang="en-US" b="1" dirty="0" err="1">
                <a:solidFill>
                  <a:schemeClr val="tx1"/>
                </a:solidFill>
              </a:rPr>
              <a:t>appGatewayHttpListener</a:t>
            </a:r>
            <a:r>
              <a:rPr lang="en-US" b="1" dirty="0">
                <a:solidFill>
                  <a:schemeClr val="tx1"/>
                </a:solidFill>
              </a:rPr>
              <a:t> with rule1 (no Cookie affinity, 80)):</a:t>
            </a:r>
          </a:p>
          <a:p>
            <a:r>
              <a:rPr lang="en-US" b="1" dirty="0" err="1">
                <a:solidFill>
                  <a:schemeClr val="tx1"/>
                </a:solidFill>
              </a:rPr>
              <a:t>InfoBox</a:t>
            </a:r>
            <a:r>
              <a:rPr lang="en-US" b="1" dirty="0">
                <a:solidFill>
                  <a:schemeClr val="tx1"/>
                </a:solidFill>
              </a:rPr>
              <a:t> hosting: </a:t>
            </a:r>
            <a:r>
              <a:rPr lang="en-US" b="1" u="sng" dirty="0">
                <a:solidFill>
                  <a:srgbClr val="0070C0"/>
                </a:solidFill>
              </a:rPr>
              <a:t>infobox.cloudtechnologies.org</a:t>
            </a:r>
            <a:r>
              <a:rPr lang="en-US" b="1" dirty="0">
                <a:solidFill>
                  <a:schemeClr val="tx1"/>
                </a:solidFill>
              </a:rPr>
              <a:t> ( DNS A record IP = 92.243.94.73 ) </a:t>
            </a:r>
          </a:p>
        </p:txBody>
      </p:sp>
      <p:cxnSp>
        <p:nvCxnSpPr>
          <p:cNvPr id="13" name="Straight Arrow Connector 12"/>
          <p:cNvCxnSpPr/>
          <p:nvPr/>
        </p:nvCxnSpPr>
        <p:spPr>
          <a:xfrm>
            <a:off x="5025656" y="1638082"/>
            <a:ext cx="15304" cy="1006692"/>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25656" y="3551274"/>
            <a:ext cx="0" cy="879293"/>
          </a:xfrm>
          <a:prstGeom prst="straightConnector1">
            <a:avLst/>
          </a:prstGeom>
          <a:ln w="101600" cmpd="sng">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46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4963" y="304587"/>
            <a:ext cx="12064818" cy="552587"/>
          </a:xfrm>
        </p:spPr>
        <p:txBody>
          <a:bodyPr>
            <a:noAutofit/>
          </a:bodyPr>
          <a:lstStyle/>
          <a:p>
            <a:r>
              <a:rPr lang="en-US" sz="4800" dirty="0"/>
              <a:t>High availability services</a:t>
            </a:r>
            <a:endParaRPr lang="ru-RU" sz="4800" dirty="0"/>
          </a:p>
        </p:txBody>
      </p:sp>
      <p:pic>
        <p:nvPicPr>
          <p:cNvPr id="5" name="Picture 4"/>
          <p:cNvPicPr>
            <a:picLocks noChangeAspect="1"/>
          </p:cNvPicPr>
          <p:nvPr/>
        </p:nvPicPr>
        <p:blipFill>
          <a:blip r:embed="rId2"/>
          <a:stretch>
            <a:fillRect/>
          </a:stretch>
        </p:blipFill>
        <p:spPr>
          <a:xfrm>
            <a:off x="1847469" y="857174"/>
            <a:ext cx="7259955" cy="6000826"/>
          </a:xfrm>
          <a:prstGeom prst="rect">
            <a:avLst/>
          </a:prstGeom>
        </p:spPr>
      </p:pic>
    </p:spTree>
    <p:extLst>
      <p:ext uri="{BB962C8B-B14F-4D97-AF65-F5344CB8AC3E}">
        <p14:creationId xmlns:p14="http://schemas.microsoft.com/office/powerpoint/2010/main" val="1704379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10849505" cy="3276999"/>
          </a:xfrm>
        </p:spPr>
        <p:txBody>
          <a:bodyPr>
            <a:noAutofit/>
          </a:bodyPr>
          <a:lstStyle/>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is a hosting service for DNS domains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DNS domains in Azure DNS are hosted on Azure’s global network of DNS name servers.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We use </a:t>
            </a:r>
            <a:r>
              <a:rPr lang="en-US" dirty="0" err="1">
                <a:latin typeface="Arial" panose="020B0604020202020204" pitchFamily="34" charset="0"/>
                <a:cs typeface="Arial" panose="020B0604020202020204" pitchFamily="34" charset="0"/>
              </a:rPr>
              <a:t>Anycast</a:t>
            </a:r>
            <a:r>
              <a:rPr lang="en-US" dirty="0">
                <a:latin typeface="Arial" panose="020B0604020202020204" pitchFamily="34" charset="0"/>
                <a:cs typeface="Arial" panose="020B0604020202020204" pitchFamily="34" charset="0"/>
              </a:rPr>
              <a:t> networking DNS query is answered by the closest available DNS server.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Currently only domain delegation is supported (??)</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Azure DNS supports all common DNS record types, including A, AAAA, CNAME, MX, NS, SOA, SRV, and TX, as well as wildcards.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Note: you can buy domain via Azure.com (somewhere I saw Buy button)</a:t>
            </a:r>
          </a:p>
          <a:p>
            <a:pPr marL="285750" indent="-285750" algn="l">
              <a:lnSpc>
                <a:spcPct val="150000"/>
              </a:lnSpc>
              <a:buFont typeface="Arial" panose="020B0604020202020204" pitchFamily="34" charset="0"/>
              <a:buChar char="•"/>
            </a:pPr>
            <a:endParaRPr lang="ru-RU"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1374890" y="282871"/>
            <a:ext cx="12064818" cy="552587"/>
          </a:xfrm>
        </p:spPr>
        <p:txBody>
          <a:bodyPr>
            <a:noAutofit/>
          </a:bodyPr>
          <a:lstStyle/>
          <a:p>
            <a:r>
              <a:rPr lang="en-US" dirty="0"/>
              <a:t>Azure DNS</a:t>
            </a:r>
            <a:endParaRPr lang="ru-RU" dirty="0"/>
          </a:p>
        </p:txBody>
      </p:sp>
    </p:spTree>
    <p:extLst>
      <p:ext uri="{BB962C8B-B14F-4D97-AF65-F5344CB8AC3E}">
        <p14:creationId xmlns:p14="http://schemas.microsoft.com/office/powerpoint/2010/main" val="207478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50000"/>
              </a:lnSpc>
            </a:pPr>
            <a:r>
              <a:rPr lang="en-US" sz="1600" dirty="0">
                <a:latin typeface="Arial" panose="020B0604020202020204" pitchFamily="34" charset="0"/>
                <a:cs typeface="Arial" panose="020B0604020202020204" pitchFamily="34" charset="0"/>
              </a:rPr>
              <a:t>Works on DNS level, best scenarios:</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availability of critical applications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Improve responsiveness for high performance applications </a:t>
            </a:r>
            <a:r>
              <a:rPr lang="en-US" sz="1600" dirty="0">
                <a:latin typeface="Arial" panose="020B0604020202020204" pitchFamily="34" charset="0"/>
                <a:cs typeface="Arial" panose="020B0604020202020204" pitchFamily="34" charset="0"/>
              </a:rPr>
              <a:t>–  allows you to run cloud services or websites in datacenter (any hosting, not limited to Azure .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Upgrade and perform service maintenance without downtime </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Combine on-premises and Cloud-based applications </a:t>
            </a:r>
            <a:r>
              <a:rPr lang="en-US" sz="1600" dirty="0">
                <a:latin typeface="Arial" panose="020B0604020202020204" pitchFamily="34" charset="0"/>
                <a:cs typeface="Arial" panose="020B0604020202020204" pitchFamily="34" charset="0"/>
              </a:rPr>
              <a:t>– Traffic Manager supports external, non-Azure endpoints enabling it to be used with hybrid cloud and on-premises deployments, including the “burst-to-cloud,” “migrate-to-cloud,” and “failover-to-cloud” scenarios.</a:t>
            </a:r>
          </a:p>
          <a:p>
            <a:pPr marL="285750" lvl="0" indent="-285750" algn="l">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Distribute traffic for large, complex deployments </a:t>
            </a:r>
            <a:r>
              <a:rPr lang="en-US" sz="1600" dirty="0">
                <a:latin typeface="Arial" panose="020B0604020202020204" pitchFamily="34" charset="0"/>
                <a:cs typeface="Arial" panose="020B0604020202020204" pitchFamily="34" charset="0"/>
              </a:rPr>
              <a:t>– Traffic-routing methods can be combined using nested Traffic Manager profiles</a:t>
            </a:r>
            <a:endParaRPr lang="ru-RU" sz="16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7696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913" y="1052546"/>
            <a:ext cx="8621501" cy="2364049"/>
          </a:xfrm>
        </p:spPr>
        <p:txBody>
          <a:bodyPr>
            <a:noAutofit/>
          </a:bodyPr>
          <a:lstStyle/>
          <a:p>
            <a:pPr lvl="0" algn="l">
              <a:lnSpc>
                <a:spcPct val="120000"/>
              </a:lnSpc>
            </a:pPr>
            <a:r>
              <a:rPr lang="en-US" sz="2000" dirty="0">
                <a:latin typeface="Arial" panose="020B0604020202020204" pitchFamily="34" charset="0"/>
                <a:cs typeface="Arial" panose="020B0604020202020204" pitchFamily="34" charset="0"/>
              </a:rPr>
              <a:t>Traffic routing methods available in Traffic Manager:</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Priority</a:t>
            </a:r>
            <a:r>
              <a:rPr lang="en-US" sz="2000" dirty="0">
                <a:latin typeface="Arial" panose="020B0604020202020204" pitchFamily="34" charset="0"/>
                <a:cs typeface="Arial" panose="020B0604020202020204" pitchFamily="34" charset="0"/>
              </a:rPr>
              <a:t>: Select ‘Priority’ when you want to use a primary service endpoint for all traffic, and provide backups in case the primary or the backup endpoints are unavailable. For more information, see Priority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Weighted: </a:t>
            </a:r>
            <a:r>
              <a:rPr lang="en-US" sz="2000" dirty="0">
                <a:latin typeface="Arial" panose="020B0604020202020204" pitchFamily="34" charset="0"/>
                <a:cs typeface="Arial" panose="020B0604020202020204" pitchFamily="34" charset="0"/>
              </a:rPr>
              <a:t>Select ‘Weighted’ when you want to distribute traffic across a set of endpoints, either evenly or according to weights which you define. For more information, see Weighted traffic-routing method.</a:t>
            </a:r>
          </a:p>
          <a:p>
            <a:pPr marL="285750" lvl="0" indent="-285750" algn="l">
              <a:lnSpc>
                <a:spcPct val="12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Performance: </a:t>
            </a:r>
            <a:r>
              <a:rPr lang="en-US" sz="2000" dirty="0">
                <a:latin typeface="Arial" panose="020B0604020202020204" pitchFamily="34" charset="0"/>
                <a:cs typeface="Arial" panose="020B0604020202020204" pitchFamily="34" charset="0"/>
              </a:rPr>
              <a:t>Select ‘Performance’ when you have endpoints in different geographic locations and you want end users to use the "closest" endpoint in terms of the lowest network latency. For more information, see Performance traffic-routing method.</a:t>
            </a:r>
          </a:p>
          <a:p>
            <a:pPr marL="285750" lvl="0" indent="-285750" algn="l">
              <a:lnSpc>
                <a:spcPct val="120000"/>
              </a:lnSpc>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lvl="0" indent="-285750" algn="l">
              <a:lnSpc>
                <a:spcPct val="120000"/>
              </a:lnSpc>
              <a:buFont typeface="Arial" panose="020B0604020202020204" pitchFamily="34" charset="0"/>
              <a:buChar char="•"/>
            </a:pPr>
            <a:endParaRPr lang="ru-RU" sz="2000" dirty="0">
              <a:latin typeface="Arial" panose="020B0604020202020204" pitchFamily="34" charset="0"/>
              <a:cs typeface="Arial" panose="020B0604020202020204" pitchFamily="34" charset="0"/>
            </a:endParaRPr>
          </a:p>
        </p:txBody>
      </p:sp>
      <p:sp>
        <p:nvSpPr>
          <p:cNvPr id="4" name="Title 3"/>
          <p:cNvSpPr>
            <a:spLocks noGrp="1"/>
          </p:cNvSpPr>
          <p:nvPr>
            <p:ph type="ctrTitle"/>
          </p:nvPr>
        </p:nvSpPr>
        <p:spPr>
          <a:xfrm>
            <a:off x="447332" y="499959"/>
            <a:ext cx="12064818" cy="552587"/>
          </a:xfrm>
        </p:spPr>
        <p:txBody>
          <a:bodyPr>
            <a:noAutofit/>
          </a:bodyPr>
          <a:lstStyle/>
          <a:p>
            <a:r>
              <a:rPr lang="en-US" sz="4800" dirty="0"/>
              <a:t>Azure Traffic Manager</a:t>
            </a:r>
            <a:endParaRPr lang="ru-RU" sz="4800" dirty="0"/>
          </a:p>
        </p:txBody>
      </p:sp>
    </p:spTree>
    <p:extLst>
      <p:ext uri="{BB962C8B-B14F-4D97-AF65-F5344CB8AC3E}">
        <p14:creationId xmlns:p14="http://schemas.microsoft.com/office/powerpoint/2010/main" val="263503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7332" y="499959"/>
            <a:ext cx="12064818" cy="552587"/>
          </a:xfrm>
        </p:spPr>
        <p:txBody>
          <a:bodyPr>
            <a:noAutofit/>
          </a:bodyPr>
          <a:lstStyle/>
          <a:p>
            <a:r>
              <a:rPr lang="en-US" sz="4800" dirty="0"/>
              <a:t>Azure Traffic Manager: priority routing</a:t>
            </a:r>
            <a:endParaRPr lang="ru-RU" sz="4800" dirty="0"/>
          </a:p>
        </p:txBody>
      </p:sp>
      <p:sp>
        <p:nvSpPr>
          <p:cNvPr id="2" name="Subtitle 1"/>
          <p:cNvSpPr>
            <a:spLocks noGrp="1"/>
          </p:cNvSpPr>
          <p:nvPr>
            <p:ph type="subTitle" idx="1"/>
          </p:nvPr>
        </p:nvSpPr>
        <p:spPr/>
        <p:txBody>
          <a:bodyPr/>
          <a:lstStyle/>
          <a:p>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52546"/>
            <a:ext cx="7436441" cy="5720339"/>
          </a:xfrm>
          <a:prstGeom prst="rect">
            <a:avLst/>
          </a:prstGeom>
        </p:spPr>
      </p:pic>
    </p:spTree>
    <p:extLst>
      <p:ext uri="{BB962C8B-B14F-4D97-AF65-F5344CB8AC3E}">
        <p14:creationId xmlns:p14="http://schemas.microsoft.com/office/powerpoint/2010/main" val="2386724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4.xml><?xml version="1.0" encoding="utf-8"?>
<a:theme xmlns:a="http://schemas.openxmlformats.org/drawingml/2006/main" name="1_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Con">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Con" id="{A7429B72-578D-49D1-8456-F1E20245C180}" vid="{227B2DA3-1B1D-4A49-AA37-F2D504A9EFB4}"/>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5-30711_TR22_ILL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0E5BC6-9FD5-4E18-9160-96A5898B37F7}" vid="{9ED73B22-1410-4A8C-8D26-F3B26235226C}"/>
    </a:ext>
  </a:extLst>
</a:theme>
</file>

<file path=ppt/theme/theme6.xml><?xml version="1.0" encoding="utf-8"?>
<a:theme xmlns:a="http://schemas.openxmlformats.org/drawingml/2006/main" name="Microsoft_IT_Access_Strategy_16x9_Internal">
  <a:themeElements>
    <a:clrScheme name="Custom 326">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6083</TotalTime>
  <Words>3596</Words>
  <Application>Microsoft Office PowerPoint</Application>
  <PresentationFormat>Widescreen</PresentationFormat>
  <Paragraphs>538</Paragraphs>
  <Slides>47</Slides>
  <Notes>4</Notes>
  <HiddenSlides>0</HiddenSlides>
  <MMClips>0</MMClips>
  <ScaleCrop>false</ScaleCrop>
  <HeadingPairs>
    <vt:vector size="8" baseType="variant">
      <vt:variant>
        <vt:lpstr>Fonts Used</vt:lpstr>
      </vt:variant>
      <vt:variant>
        <vt:i4>13</vt:i4>
      </vt:variant>
      <vt:variant>
        <vt:lpstr>Theme</vt:lpstr>
      </vt:variant>
      <vt:variant>
        <vt:i4>14</vt:i4>
      </vt:variant>
      <vt:variant>
        <vt:lpstr>Embedded OLE Servers</vt:lpstr>
      </vt:variant>
      <vt:variant>
        <vt:i4>1</vt:i4>
      </vt:variant>
      <vt:variant>
        <vt:lpstr>Slide Titles</vt:lpstr>
      </vt:variant>
      <vt:variant>
        <vt:i4>47</vt:i4>
      </vt:variant>
    </vt:vector>
  </HeadingPairs>
  <TitlesOfParts>
    <vt:vector size="75" baseType="lpstr">
      <vt:lpstr>ＭＳ Ｐゴシック</vt:lpstr>
      <vt:lpstr>Arial</vt:lpstr>
      <vt:lpstr>Arial Unicode MS</vt:lpstr>
      <vt:lpstr>Avenir LT Pro 45 Book</vt:lpstr>
      <vt:lpstr>Calibri</vt:lpstr>
      <vt:lpstr>Calibri Light</vt:lpstr>
      <vt:lpstr>Consolas</vt:lpstr>
      <vt:lpstr>Segoe Pro</vt:lpstr>
      <vt:lpstr>Segoe Pro Light</vt:lpstr>
      <vt:lpstr>Segoe UI</vt:lpstr>
      <vt:lpstr>Segoe UI Light</vt:lpstr>
      <vt:lpstr>Segoe UI Semibold</vt:lpstr>
      <vt:lpstr>Wingdings</vt:lpstr>
      <vt:lpstr>Office Theme</vt:lpstr>
      <vt:lpstr>2_AzureCon</vt:lpstr>
      <vt:lpstr>1_COLOR TEMPLATE</vt:lpstr>
      <vt:lpstr>1_5-30629_Build_Template_DARK BLUE</vt:lpstr>
      <vt:lpstr>5-30711_TR22_ILL_Template</vt:lpstr>
      <vt:lpstr>Microsoft_IT_Access_Strategy_16x9_Internal</vt:lpstr>
      <vt:lpstr>9_Azure_PPT_template 1</vt:lpstr>
      <vt:lpstr>2_Server and Cloud 2013</vt:lpstr>
      <vt:lpstr>15_Azure_PPT_template 1</vt:lpstr>
      <vt:lpstr>Windows Azure</vt:lpstr>
      <vt:lpstr>Server and Cloud 2013</vt:lpstr>
      <vt:lpstr>Azure Medium</vt:lpstr>
      <vt:lpstr>TEE14 Speaker PPT Template</vt:lpstr>
      <vt:lpstr>1_Office Theme</vt:lpstr>
      <vt:lpstr>think-cell Slide</vt:lpstr>
      <vt:lpstr>Microsoft Azure App Services: technical deep dive into Web Apps, DNS, TrafficManager and  Application Gateway</vt:lpstr>
      <vt:lpstr>Contents</vt:lpstr>
      <vt:lpstr>Azure Web application principal scheme</vt:lpstr>
      <vt:lpstr>High availability services</vt:lpstr>
      <vt:lpstr>High availability services</vt:lpstr>
      <vt:lpstr>Azure DNS</vt:lpstr>
      <vt:lpstr>Azure Traffic Manager</vt:lpstr>
      <vt:lpstr>Azure Traffic Manager</vt:lpstr>
      <vt:lpstr>Azure Traffic Manager: priority routing</vt:lpstr>
      <vt:lpstr>Azure Traffic Manager: weighted routing</vt:lpstr>
      <vt:lpstr>Azure Traffic Manager: performance routing</vt:lpstr>
      <vt:lpstr>Azure Traffic Manager: example</vt:lpstr>
      <vt:lpstr>Azure Internal Load Balancer</vt:lpstr>
      <vt:lpstr>Azure Load Balancer features</vt:lpstr>
      <vt:lpstr>Azure Load Balancer distribution modes</vt:lpstr>
      <vt:lpstr>Azure Application Gateway</vt:lpstr>
      <vt:lpstr>Azure Application Gateway</vt:lpstr>
      <vt:lpstr>Azure Application Gateway</vt:lpstr>
      <vt:lpstr>Azure Application Gateway: Web Application Firewall (WAF )</vt:lpstr>
      <vt:lpstr>Web Application Firewall</vt:lpstr>
      <vt:lpstr>Web Application Firewall</vt:lpstr>
      <vt:lpstr>Application Gateway vs Load Balancer</vt:lpstr>
      <vt:lpstr>Azure App Services</vt:lpstr>
      <vt:lpstr>AppServices: Mobile Apps</vt:lpstr>
      <vt:lpstr>App Services: Mobile Apps</vt:lpstr>
      <vt:lpstr>Azure Notification Hub</vt:lpstr>
      <vt:lpstr>AppServices: Management API</vt:lpstr>
      <vt:lpstr>App Services: Logic Apps</vt:lpstr>
      <vt:lpstr>App Service plans</vt:lpstr>
      <vt:lpstr>App Service plans: continue</vt:lpstr>
      <vt:lpstr>App Service plans: continue</vt:lpstr>
      <vt:lpstr>Azure Websites Features &amp; Capabilities</vt:lpstr>
      <vt:lpstr>I- Development and Deployment </vt:lpstr>
      <vt:lpstr>I- Development and Deployment</vt:lpstr>
      <vt:lpstr>I- Development and Deployment</vt:lpstr>
      <vt:lpstr>II- Debugging and Investigations </vt:lpstr>
      <vt:lpstr>III- Management and Administration</vt:lpstr>
      <vt:lpstr>App Services: webjobs</vt:lpstr>
      <vt:lpstr>App Services: webjobs execution process</vt:lpstr>
      <vt:lpstr>Interfaces to manage WebJob</vt:lpstr>
      <vt:lpstr>WebJob settings</vt:lpstr>
      <vt:lpstr>Graceful shutdown</vt:lpstr>
      <vt:lpstr>Web jobs settings : settings.job</vt:lpstr>
      <vt:lpstr>Web jobs – environment variables</vt:lpstr>
      <vt:lpstr>Web job example-print current time to file</vt:lpstr>
      <vt:lpstr>Failover – main hosting on-premise, Azure- backup</vt:lpstr>
      <vt:lpstr>Application gateway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Services workshop</dc:title>
  <dc:creator>Alexey Bokov</dc:creator>
  <cp:lastModifiedBy>Alexey. Bokov.net</cp:lastModifiedBy>
  <cp:revision>134</cp:revision>
  <dcterms:created xsi:type="dcterms:W3CDTF">2016-09-06T11:18:05Z</dcterms:created>
  <dcterms:modified xsi:type="dcterms:W3CDTF">2016-10-27T00:55:57Z</dcterms:modified>
</cp:coreProperties>
</file>